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9" r:id="rId5"/>
    <p:sldMasterId id="2147493635" r:id="rId6"/>
    <p:sldMasterId id="2147493658" r:id="rId7"/>
    <p:sldMasterId id="2147493671" r:id="rId8"/>
  </p:sldMasterIdLst>
  <p:notesMasterIdLst>
    <p:notesMasterId r:id="rId85"/>
  </p:notesMasterIdLst>
  <p:handoutMasterIdLst>
    <p:handoutMasterId r:id="rId86"/>
  </p:handoutMasterIdLst>
  <p:sldIdLst>
    <p:sldId id="854" r:id="rId9"/>
    <p:sldId id="1047" r:id="rId10"/>
    <p:sldId id="1051" r:id="rId11"/>
    <p:sldId id="1208" r:id="rId12"/>
    <p:sldId id="1209" r:id="rId13"/>
    <p:sldId id="1005" r:id="rId14"/>
    <p:sldId id="563" r:id="rId15"/>
    <p:sldId id="564" r:id="rId16"/>
    <p:sldId id="565" r:id="rId17"/>
    <p:sldId id="566" r:id="rId18"/>
    <p:sldId id="567" r:id="rId19"/>
    <p:sldId id="568" r:id="rId20"/>
    <p:sldId id="440" r:id="rId21"/>
    <p:sldId id="447" r:id="rId22"/>
    <p:sldId id="448" r:id="rId23"/>
    <p:sldId id="449" r:id="rId24"/>
    <p:sldId id="1210" r:id="rId25"/>
    <p:sldId id="1211" r:id="rId26"/>
    <p:sldId id="1212" r:id="rId27"/>
    <p:sldId id="1081" r:id="rId28"/>
    <p:sldId id="369" r:id="rId29"/>
    <p:sldId id="370" r:id="rId30"/>
    <p:sldId id="371" r:id="rId31"/>
    <p:sldId id="372" r:id="rId32"/>
    <p:sldId id="1100" r:id="rId33"/>
    <p:sldId id="373" r:id="rId34"/>
    <p:sldId id="374" r:id="rId35"/>
    <p:sldId id="375" r:id="rId36"/>
    <p:sldId id="376" r:id="rId37"/>
    <p:sldId id="1097" r:id="rId38"/>
    <p:sldId id="384" r:id="rId39"/>
    <p:sldId id="385" r:id="rId40"/>
    <p:sldId id="1098" r:id="rId41"/>
    <p:sldId id="1101" r:id="rId42"/>
    <p:sldId id="1015" r:id="rId43"/>
    <p:sldId id="1017" r:id="rId44"/>
    <p:sldId id="1018" r:id="rId45"/>
    <p:sldId id="1020" r:id="rId46"/>
    <p:sldId id="1103" r:id="rId47"/>
    <p:sldId id="402" r:id="rId48"/>
    <p:sldId id="1104" r:id="rId49"/>
    <p:sldId id="1105" r:id="rId50"/>
    <p:sldId id="1106" r:id="rId51"/>
    <p:sldId id="1107" r:id="rId52"/>
    <p:sldId id="377" r:id="rId53"/>
    <p:sldId id="378" r:id="rId54"/>
    <p:sldId id="379" r:id="rId55"/>
    <p:sldId id="1108" r:id="rId56"/>
    <p:sldId id="1109" r:id="rId57"/>
    <p:sldId id="382" r:id="rId58"/>
    <p:sldId id="383" r:id="rId59"/>
    <p:sldId id="1110" r:id="rId60"/>
    <p:sldId id="1111" r:id="rId61"/>
    <p:sldId id="386" r:id="rId62"/>
    <p:sldId id="387" r:id="rId63"/>
    <p:sldId id="1099" r:id="rId64"/>
    <p:sldId id="1074" r:id="rId65"/>
    <p:sldId id="1076" r:id="rId66"/>
    <p:sldId id="1077" r:id="rId67"/>
    <p:sldId id="1113" r:id="rId68"/>
    <p:sldId id="1114" r:id="rId69"/>
    <p:sldId id="1112" r:id="rId70"/>
    <p:sldId id="988" r:id="rId71"/>
    <p:sldId id="1115" r:id="rId72"/>
    <p:sldId id="1116" r:id="rId73"/>
    <p:sldId id="1117" r:id="rId74"/>
    <p:sldId id="1198" r:id="rId75"/>
    <p:sldId id="1203" r:id="rId76"/>
    <p:sldId id="1204" r:id="rId77"/>
    <p:sldId id="1199" r:id="rId78"/>
    <p:sldId id="1200" r:id="rId79"/>
    <p:sldId id="1213" r:id="rId80"/>
    <p:sldId id="1202" r:id="rId81"/>
    <p:sldId id="1205" r:id="rId82"/>
    <p:sldId id="1206" r:id="rId83"/>
    <p:sldId id="1207" r:id="rId8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937"/>
    <p:restoredTop sz="96793"/>
  </p:normalViewPr>
  <p:slideViewPr>
    <p:cSldViewPr snapToObjects="1">
      <p:cViewPr varScale="1">
        <p:scale>
          <a:sx n="208" d="100"/>
          <a:sy n="208" d="100"/>
        </p:scale>
        <p:origin x="96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theme" Target="theme/theme1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2.xml"/><Relationship Id="rId90" Type="http://schemas.openxmlformats.org/officeDocument/2006/relationships/tableStyles" Target="tableStyles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presProps" Target="presProps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9/29/23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9/29/23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778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85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592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325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30243F-8686-4433-9701-9F34E8AC877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5649CE-6E1F-4A66-818C-4E7F6898A7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9640E-5C10-4629-8988-A9A2CA4B65C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9640E-5C10-4629-8988-A9A2CA4B65C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6C4670-485C-41B4-B6C8-2F72766EE5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30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EFD3E4-E538-49EF-A1BC-D85549A485C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EFD3E4-E538-49EF-A1BC-D85549A485C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819F5B-7A32-4D84-A65B-6246CABB1E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673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240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19AA53-6FBE-47B1-A5A9-D4F7E2EB900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2269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19AA53-6FBE-47B1-A5A9-D4F7E2EB900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118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2F3513-D1FE-453A-9D62-AB228D88B6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B0A469-9660-4019-8347-528B1BA283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4679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EC66B5-496A-4DFA-A4FD-C9C9DB7497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28A594-5C4C-4CC5-9AFF-729E174611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87C772-E716-48B1-8B14-2B8B491527E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73D505-32CE-4342-9FBB-4D733E4A30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F72C28-435E-48F3-8A89-FA84DE6D50F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277F58-77E1-4C2D-AA8D-E0F71D072D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10D3E1-634F-440C-A0CF-65534204DEA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4FBF46-7A78-4FD0-B340-062C348F6B6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1885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F5A96B-D536-4BD1-BFE1-FD6DBF117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40216D-0A9E-4598-BBBD-B7C39318A82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8C80B3-281C-47A9-A6F3-980AD41E77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968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64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4953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685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7541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5476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99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535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9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31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9156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457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2483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468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7686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845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6909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2921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1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677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553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81448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580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27331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1798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7736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86891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183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94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56476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36399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2747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6882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55246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60244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44669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71863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307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2381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9/29/23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48662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7023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11687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2206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8100294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32464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0189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9/29/23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3783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9/29/23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40480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9/29/23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447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9/29/23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9/29/23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90017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9/29/23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597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9/29/23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9/29/23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24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35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781550"/>
            <a:ext cx="67818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90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900" b="1" dirty="0">
                <a:solidFill>
                  <a:schemeClr val="bg1"/>
                </a:solidFill>
              </a:rPr>
              <a:t> </a:t>
            </a:r>
            <a:r>
              <a:rPr lang="en-US" altLang="en-US" sz="900" dirty="0">
                <a:solidFill>
                  <a:schemeClr val="bg1"/>
                </a:solidFill>
              </a:rPr>
              <a:t>|</a:t>
            </a:r>
            <a:r>
              <a:rPr lang="en-US" altLang="en-US" sz="900" b="1" dirty="0">
                <a:solidFill>
                  <a:schemeClr val="bg1"/>
                </a:solidFill>
              </a:rPr>
              <a:t> Introduction to Databases (F23): </a:t>
            </a:r>
            <a:r>
              <a:rPr lang="en-US" altLang="en-US" sz="900" i="1" dirty="0">
                <a:solidFill>
                  <a:schemeClr val="bg1"/>
                </a:solidFill>
              </a:rPr>
              <a:t>Lecture 4: ER, Relational, SQL (III), Applications </a:t>
            </a:r>
            <a:r>
              <a:rPr lang="en-US" altLang="en-US" sz="900" i="1" baseline="0" dirty="0">
                <a:solidFill>
                  <a:schemeClr val="bg1"/>
                </a:solidFill>
              </a:rPr>
              <a:t>		</a:t>
            </a:r>
            <a:r>
              <a:rPr lang="de-DE" altLang="en-US" sz="900" i="1" dirty="0">
                <a:solidFill>
                  <a:schemeClr val="bg1"/>
                </a:solidFill>
              </a:rPr>
              <a:t>© Donald F. Ferguson, 2023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50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10" r:id="rId1"/>
    <p:sldLayoutId id="2147493611" r:id="rId2"/>
    <p:sldLayoutId id="2147493612" r:id="rId3"/>
    <p:sldLayoutId id="2147493613" r:id="rId4"/>
    <p:sldLayoutId id="2147493614" r:id="rId5"/>
    <p:sldLayoutId id="2147493615" r:id="rId6"/>
    <p:sldLayoutId id="2147493616" r:id="rId7"/>
    <p:sldLayoutId id="2147493617" r:id="rId8"/>
    <p:sldLayoutId id="2147493618" r:id="rId9"/>
    <p:sldLayoutId id="2147493619" r:id="rId10"/>
    <p:sldLayoutId id="2147493620" r:id="rId11"/>
    <p:sldLayoutId id="214749362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5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5"/>
            <a:ext cx="38183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960145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5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35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7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408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36" r:id="rId1"/>
    <p:sldLayoutId id="2147493637" r:id="rId2"/>
    <p:sldLayoutId id="2147493638" r:id="rId3"/>
    <p:sldLayoutId id="2147493639" r:id="rId4"/>
    <p:sldLayoutId id="2147493640" r:id="rId5"/>
    <p:sldLayoutId id="2147493641" r:id="rId6"/>
    <p:sldLayoutId id="2147493642" r:id="rId7"/>
    <p:sldLayoutId id="2147493643" r:id="rId8"/>
    <p:sldLayoutId id="2147493644" r:id="rId9"/>
    <p:sldLayoutId id="2147493645" r:id="rId10"/>
    <p:sldLayoutId id="2147493646" r:id="rId11"/>
    <p:sldLayoutId id="214749364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00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9" r:id="rId1"/>
    <p:sldLayoutId id="2147493660" r:id="rId2"/>
    <p:sldLayoutId id="2147493661" r:id="rId3"/>
    <p:sldLayoutId id="2147493662" r:id="rId4"/>
    <p:sldLayoutId id="2147493663" r:id="rId5"/>
    <p:sldLayoutId id="2147493664" r:id="rId6"/>
    <p:sldLayoutId id="2147493665" r:id="rId7"/>
    <p:sldLayoutId id="2147493666" r:id="rId8"/>
    <p:sldLayoutId id="2147493667" r:id="rId9"/>
    <p:sldLayoutId id="2147493668" r:id="rId10"/>
    <p:sldLayoutId id="2147493669" r:id="rId11"/>
    <p:sldLayoutId id="214749367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13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72" r:id="rId1"/>
    <p:sldLayoutId id="2147493673" r:id="rId2"/>
    <p:sldLayoutId id="2147493674" r:id="rId3"/>
    <p:sldLayoutId id="2147493675" r:id="rId4"/>
    <p:sldLayoutId id="2147493676" r:id="rId5"/>
    <p:sldLayoutId id="2147493677" r:id="rId6"/>
    <p:sldLayoutId id="2147493678" r:id="rId7"/>
    <p:sldLayoutId id="2147493679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Associative_entity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Associative_entity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78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-19050"/>
            <a:ext cx="91440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Fall 2023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4: ER, Relational, SQL (III)</a:t>
            </a:r>
            <a:br>
              <a:rPr lang="en-US" altLang="en-US" sz="2800" i="1" dirty="0"/>
            </a:br>
            <a:r>
              <a:rPr lang="en-US" altLang="en-US" sz="2800" i="1" dirty="0"/>
              <a:t>Applications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2023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265" y="1194239"/>
            <a:ext cx="3467826" cy="30861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1961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9727" y="886811"/>
            <a:ext cx="3194759" cy="384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9605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900" y="882447"/>
            <a:ext cx="4307641" cy="3578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8311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7401"/>
            <a:ext cx="5751386" cy="3708024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2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6243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38632"/>
            <a:ext cx="5809001" cy="2261185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3291533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5" y="820344"/>
            <a:ext cx="5715785" cy="3677840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7793740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20343"/>
            <a:ext cx="5775710" cy="3513914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274320"/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5873064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07D8E-4650-FBF4-033C-D3D2AFB90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 to notebook.</a:t>
            </a:r>
          </a:p>
          <a:p>
            <a:r>
              <a:rPr lang="en-US" dirty="0"/>
              <a:t>But, first an aside – Associative Entity (next slides)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53F0BA-6282-E123-F24F-F15C1D1A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Examples</a:t>
            </a:r>
          </a:p>
        </p:txBody>
      </p:sp>
    </p:spTree>
    <p:extLst>
      <p:ext uri="{BB962C8B-B14F-4D97-AF65-F5344CB8AC3E}">
        <p14:creationId xmlns:p14="http://schemas.microsoft.com/office/powerpoint/2010/main" val="1495160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DCD4F1-274F-B11E-AA7D-232AFB755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ER model represents “associations/relationships” as</a:t>
            </a:r>
          </a:p>
          <a:p>
            <a:pPr lvl="1"/>
            <a:r>
              <a:rPr lang="en-US" sz="1600" dirty="0"/>
              <a:t>First class “things”</a:t>
            </a:r>
          </a:p>
          <a:p>
            <a:pPr lvl="1"/>
            <a:r>
              <a:rPr lang="en-US" sz="1600" dirty="0"/>
              <a:t>That are different from “entities.”</a:t>
            </a:r>
          </a:p>
          <a:p>
            <a:r>
              <a:rPr lang="en-US" sz="1800" dirty="0"/>
              <a:t>The SQL model does not have “relationships” or</a:t>
            </a:r>
            <a:br>
              <a:rPr lang="en-US" sz="1800" dirty="0"/>
            </a:br>
            <a:r>
              <a:rPr lang="en-US" sz="1800" dirty="0"/>
              <a:t>associations as first-class types. You have</a:t>
            </a:r>
          </a:p>
          <a:p>
            <a:pPr lvl="1"/>
            <a:r>
              <a:rPr lang="en-US" sz="1600" dirty="0"/>
              <a:t>Tables</a:t>
            </a:r>
          </a:p>
          <a:p>
            <a:pPr lvl="1"/>
            <a:r>
              <a:rPr lang="en-US" sz="1600" dirty="0"/>
              <a:t>Columns</a:t>
            </a:r>
          </a:p>
          <a:p>
            <a:pPr lvl="1"/>
            <a:r>
              <a:rPr lang="en-US" sz="1600" dirty="0"/>
              <a:t>Keys</a:t>
            </a:r>
          </a:p>
          <a:p>
            <a:pPr lvl="1"/>
            <a:r>
              <a:rPr lang="en-US" sz="1600" dirty="0"/>
              <a:t>Constraints</a:t>
            </a:r>
          </a:p>
          <a:p>
            <a:pPr lvl="1"/>
            <a:r>
              <a:rPr lang="en-US" sz="1600" dirty="0"/>
              <a:t>… …</a:t>
            </a:r>
          </a:p>
          <a:p>
            <a:r>
              <a:rPr lang="en-US" sz="1800" dirty="0"/>
              <a:t>You can implement some “relationships” using</a:t>
            </a:r>
            <a:br>
              <a:rPr lang="en-US" sz="1800" dirty="0"/>
            </a:br>
            <a:r>
              <a:rPr lang="en-US" sz="1800" dirty="0"/>
              <a:t>foreign keys. Others require something more</a:t>
            </a:r>
            <a:br>
              <a:rPr lang="en-US" sz="1800" dirty="0"/>
            </a:br>
            <a:r>
              <a:rPr lang="en-US" sz="1800" dirty="0"/>
              <a:t>complex – an </a:t>
            </a:r>
            <a:r>
              <a:rPr lang="en-US" sz="1800" i="1" dirty="0"/>
              <a:t>associative entity.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AE897-0AD2-4338-3FDF-8AB55EBB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9D9D2-694A-B397-441B-A8716A849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270" y="1047750"/>
            <a:ext cx="348417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97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CCC50E-11CB-6861-D6E3-C216AA775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“An associative entity is a term used in relational and entity–relationship theory. A relational database requires the implementation of a base relation (or base table) to resolve many-to-many relationships. A base relation representing this kind of entity is called, informally, an associative table.” (</a:t>
            </a:r>
            <a:r>
              <a:rPr lang="en-US" sz="1600" dirty="0">
                <a:hlinkClick r:id="rId2"/>
              </a:rPr>
              <a:t>https://en.wikipedia.org/wiki/Associative_entity</a:t>
            </a:r>
            <a:r>
              <a:rPr lang="en-US" sz="1600" dirty="0"/>
              <a:t>)</a:t>
            </a:r>
          </a:p>
          <a:p>
            <a:r>
              <a:rPr lang="en-US" sz="1600" dirty="0"/>
              <a:t>Consider </a:t>
            </a:r>
            <a:r>
              <a:rPr lang="en-US" sz="1600" i="1" dirty="0"/>
              <a:t>Students – Sections:</a:t>
            </a:r>
          </a:p>
          <a:p>
            <a:pPr lvl="1"/>
            <a:r>
              <a:rPr lang="en-US" sz="1400" dirty="0"/>
              <a:t>This is many-to-many. There is no way to implement in SQL. You see this in the </a:t>
            </a:r>
            <a:r>
              <a:rPr lang="en-US" sz="1400" i="1" dirty="0"/>
              <a:t>Advises</a:t>
            </a:r>
            <a:r>
              <a:rPr lang="en-US" sz="1400" dirty="0"/>
              <a:t> table in the sample database.</a:t>
            </a:r>
          </a:p>
          <a:p>
            <a:pPr lvl="1"/>
            <a:r>
              <a:rPr lang="en-US" sz="1400" dirty="0"/>
              <a:t>The “relationship/association” has properties that are not attributes of the connected entities.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9EF971-2BF5-3F4F-D16F-EF82E929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2060F-2928-529A-5019-1500227B7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0230"/>
            <a:ext cx="403611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500D47-8C67-B6FF-99C3-CE3B987C5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003" y="2753342"/>
            <a:ext cx="3962400" cy="151823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FD0876D-B232-03A0-BF63-47777B13DECC}"/>
              </a:ext>
            </a:extLst>
          </p:cNvPr>
          <p:cNvSpPr/>
          <p:nvPr/>
        </p:nvSpPr>
        <p:spPr>
          <a:xfrm>
            <a:off x="4003458" y="2635562"/>
            <a:ext cx="1295400" cy="533400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SQL Realization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4C058-E018-3896-1C69-96AC828B7A90}"/>
              </a:ext>
            </a:extLst>
          </p:cNvPr>
          <p:cNvSpPr txBox="1"/>
          <p:nvPr/>
        </p:nvSpPr>
        <p:spPr>
          <a:xfrm>
            <a:off x="1981200" y="4271575"/>
            <a:ext cx="2970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to notebook diagram.</a:t>
            </a:r>
          </a:p>
        </p:txBody>
      </p:sp>
    </p:spTree>
    <p:extLst>
      <p:ext uri="{BB962C8B-B14F-4D97-AF65-F5344CB8AC3E}">
        <p14:creationId xmlns:p14="http://schemas.microsoft.com/office/powerpoint/2010/main" val="58996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4: ER, Relational, SQL (III), Applications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211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Integrity Constraints, Part 1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650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Integrity Constraints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1298"/>
            <a:ext cx="5629229" cy="3226927"/>
          </a:xfrm>
        </p:spPr>
        <p:txBody>
          <a:bodyPr/>
          <a:lstStyle/>
          <a:p>
            <a:r>
              <a:rPr lang="en-US" altLang="en-US" dirty="0"/>
              <a:t>Integrity constraints guard against accidental damage to the database, by ensuring that authorized changes to the database do not result in a loss of data consistency. </a:t>
            </a:r>
          </a:p>
          <a:p>
            <a:pPr lvl="1"/>
            <a:r>
              <a:rPr lang="en-US" altLang="en-US" dirty="0"/>
              <a:t>A checking account must have a balance greater than $10,000.00</a:t>
            </a:r>
          </a:p>
          <a:p>
            <a:pPr lvl="1"/>
            <a:r>
              <a:rPr lang="en-US" altLang="en-US" dirty="0"/>
              <a:t>A salary of a bank employee must be at least $4.00 an hour</a:t>
            </a:r>
          </a:p>
          <a:p>
            <a:pPr lvl="1"/>
            <a:r>
              <a:rPr lang="en-US" altLang="en-US" dirty="0"/>
              <a:t>A customer must have a (non-null) phone number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4362E9-6DC6-354E-47D5-E7FA154F0B5A}"/>
              </a:ext>
            </a:extLst>
          </p:cNvPr>
          <p:cNvSpPr txBox="1"/>
          <p:nvPr/>
        </p:nvSpPr>
        <p:spPr>
          <a:xfrm>
            <a:off x="536461" y="2800350"/>
            <a:ext cx="79948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Without integrity constraints in the database, maintaining data correctness requires: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Lots of users know what to do and do not make mistakes.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Dozens of programs correctly implement constraints in the code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and stay up to date on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Implementing the constraints as part of the schema eliminates many issues.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82154"/>
            <a:ext cx="6057900" cy="457200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Constraints on a Single Relation 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46648" y="883444"/>
            <a:ext cx="5352574" cy="1980010"/>
          </a:xfrm>
        </p:spPr>
        <p:txBody>
          <a:bodyPr/>
          <a:lstStyle/>
          <a:p>
            <a:r>
              <a:rPr lang="en-US" altLang="en-US" b="1" dirty="0"/>
              <a:t>not null</a:t>
            </a:r>
          </a:p>
          <a:p>
            <a:r>
              <a:rPr lang="en-US" altLang="en-US" b="1" dirty="0"/>
              <a:t>primary key</a:t>
            </a:r>
          </a:p>
          <a:p>
            <a:r>
              <a:rPr lang="en-US" altLang="en-US" b="1" dirty="0"/>
              <a:t>unique</a:t>
            </a:r>
            <a:endParaRPr lang="en-US" altLang="en-US" dirty="0"/>
          </a:p>
          <a:p>
            <a:r>
              <a:rPr lang="en-US" altLang="en-US" b="1" dirty="0"/>
              <a:t>check </a:t>
            </a:r>
            <a:r>
              <a:rPr lang="en-US" altLang="en-US" dirty="0"/>
              <a:t>(P), where P is a predicate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indent="-257175" defTabSz="685800" eaLnBrk="0" hangingPunct="0">
              <a:spcBef>
                <a:spcPct val="35000"/>
              </a:spcBef>
              <a:buClr>
                <a:srgbClr val="CC3300"/>
              </a:buClr>
            </a:pPr>
            <a:endParaRPr kumimoji="1" lang="en-US" altLang="en-US" sz="15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32737" y="115432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Not Null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46648" y="851298"/>
            <a:ext cx="5358241" cy="1992487"/>
          </a:xfrm>
        </p:spPr>
        <p:txBody>
          <a:bodyPr/>
          <a:lstStyle/>
          <a:p>
            <a:r>
              <a:rPr kumimoji="0" lang="en-US" altLang="en-US" b="1" dirty="0"/>
              <a:t>not null</a:t>
            </a:r>
          </a:p>
          <a:p>
            <a:pPr lvl="1"/>
            <a:r>
              <a:rPr kumimoji="0" lang="en-US" altLang="en-US" dirty="0"/>
              <a:t>Declare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 and </a:t>
            </a:r>
            <a:r>
              <a:rPr kumimoji="0" lang="en-US" altLang="en-US" i="1" dirty="0"/>
              <a:t>budget</a:t>
            </a:r>
            <a:r>
              <a:rPr kumimoji="0" lang="en-US" altLang="en-US" dirty="0"/>
              <a:t> to be </a:t>
            </a:r>
            <a:r>
              <a:rPr lang="en-US" altLang="en-US" b="1" dirty="0"/>
              <a:t>not null</a:t>
            </a:r>
          </a:p>
          <a:p>
            <a:pPr>
              <a:buFont typeface="Monotype Sorts" charset="2"/>
              <a:buNone/>
            </a:pPr>
            <a:r>
              <a:rPr kumimoji="0" lang="en-US" altLang="en-US" i="1" dirty="0"/>
              <a:t>	          name </a:t>
            </a:r>
            <a:r>
              <a:rPr kumimoji="0" lang="en-US" altLang="en-US" b="1" dirty="0" err="1"/>
              <a:t>varchar</a:t>
            </a:r>
            <a:r>
              <a:rPr kumimoji="0" lang="en-US" altLang="en-US" dirty="0"/>
              <a:t>(20) </a:t>
            </a:r>
            <a:r>
              <a:rPr kumimoji="0" lang="en-US" altLang="en-US" b="1" dirty="0"/>
              <a:t>not null</a:t>
            </a:r>
            <a:br>
              <a:rPr kumimoji="0" lang="en-US" altLang="en-US" b="1" dirty="0"/>
            </a:br>
            <a:r>
              <a:rPr kumimoji="0" lang="en-US" altLang="en-US" b="1" dirty="0"/>
              <a:t>          </a:t>
            </a:r>
            <a:r>
              <a:rPr kumimoji="0" lang="en-US" altLang="en-US" i="1" dirty="0"/>
              <a:t>budget </a:t>
            </a:r>
            <a:r>
              <a:rPr kumimoji="0" lang="en-US" altLang="en-US" b="1" dirty="0"/>
              <a:t>numeric</a:t>
            </a:r>
            <a:r>
              <a:rPr kumimoji="0" lang="en-US" altLang="en-US" dirty="0"/>
              <a:t>(12,2) </a:t>
            </a:r>
            <a:r>
              <a:rPr kumimoji="0" lang="en-US" altLang="en-US" b="1" dirty="0"/>
              <a:t>not null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indent="-257175" defTabSz="685800" eaLnBrk="0" hangingPunct="0">
              <a:spcBef>
                <a:spcPct val="35000"/>
              </a:spcBef>
              <a:buClr>
                <a:srgbClr val="CC3300"/>
              </a:buClr>
            </a:pPr>
            <a:endParaRPr kumimoji="1" lang="en-US" altLang="en-US" sz="15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Unique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46648" y="823866"/>
            <a:ext cx="5283518" cy="1937623"/>
          </a:xfrm>
        </p:spPr>
        <p:txBody>
          <a:bodyPr/>
          <a:lstStyle/>
          <a:p>
            <a:r>
              <a:rPr lang="en-US" altLang="en-US" b="1" dirty="0"/>
              <a:t>unique</a:t>
            </a:r>
            <a:r>
              <a:rPr kumimoji="0" lang="en-US" altLang="en-US" dirty="0"/>
              <a:t> (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</a:t>
            </a:r>
            <a:r>
              <a:rPr kumimoji="0" lang="en-US" altLang="en-US" dirty="0"/>
              <a:t>)</a:t>
            </a:r>
          </a:p>
          <a:p>
            <a:pPr lvl="1"/>
            <a:r>
              <a:rPr kumimoji="0" lang="en-US" altLang="en-US" dirty="0"/>
              <a:t>The unique specification states that the attributes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 </a:t>
            </a:r>
            <a:r>
              <a:rPr kumimoji="0" lang="en-US" altLang="en-US" dirty="0"/>
              <a:t> form a candidate key.</a:t>
            </a:r>
          </a:p>
          <a:p>
            <a:pPr lvl="1"/>
            <a:r>
              <a:rPr kumimoji="0" lang="en-US" altLang="en-US" dirty="0"/>
              <a:t>Candidate keys are permitted to be null (in contrast to primary keys).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indent="-257175" defTabSz="685800" eaLnBrk="0" hangingPunct="0">
              <a:spcBef>
                <a:spcPct val="35000"/>
              </a:spcBef>
              <a:buClr>
                <a:srgbClr val="CC3300"/>
              </a:buClr>
            </a:pPr>
            <a:endParaRPr kumimoji="1" lang="en-US" altLang="en-US" sz="15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99878D-8C9D-FF59-8055-C3F176BCF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example of an entity class </a:t>
            </a:r>
            <a:r>
              <a:rPr lang="en-US" i="1" dirty="0"/>
              <a:t>major:</a:t>
            </a:r>
          </a:p>
          <a:p>
            <a:pPr lvl="1"/>
            <a:r>
              <a:rPr lang="en-US" i="1" dirty="0"/>
              <a:t>major(id, name, track)</a:t>
            </a:r>
          </a:p>
          <a:p>
            <a:pPr lvl="1"/>
            <a:r>
              <a:rPr lang="en-US" dirty="0"/>
              <a:t>“id” is a uniquely generated ID</a:t>
            </a:r>
          </a:p>
          <a:p>
            <a:pPr lvl="1"/>
            <a:r>
              <a:rPr lang="en-US" dirty="0"/>
              <a:t>“name” is the major name, e.g. “Computer Science,” “Economics,” … …</a:t>
            </a:r>
          </a:p>
          <a:p>
            <a:pPr lvl="1"/>
            <a:r>
              <a:rPr lang="en-US" dirty="0"/>
              <a:t>“track” is a sub-track/specialty within the major, e.g. “Applications,” “AI/ML,” ...</a:t>
            </a:r>
          </a:p>
          <a:p>
            <a:pPr lvl="2"/>
            <a:r>
              <a:rPr lang="en-US" dirty="0"/>
              <a:t>“track” is optional</a:t>
            </a:r>
          </a:p>
          <a:p>
            <a:pPr lvl="2"/>
            <a:r>
              <a:rPr lang="en-US" dirty="0"/>
              <a:t>The combination of </a:t>
            </a:r>
            <a:r>
              <a:rPr lang="en-US" i="1" dirty="0"/>
              <a:t>(name, track)</a:t>
            </a:r>
            <a:r>
              <a:rPr lang="en-US" dirty="0"/>
              <a:t> is </a:t>
            </a:r>
            <a:r>
              <a:rPr lang="en-US" i="1" dirty="0"/>
              <a:t>unique.</a:t>
            </a:r>
          </a:p>
          <a:p>
            <a:r>
              <a:rPr lang="en-US" b="1" dirty="0"/>
              <a:t>Note: </a:t>
            </a:r>
            <a:r>
              <a:rPr lang="en-US" dirty="0"/>
              <a:t>In many DBMS, this automatically</a:t>
            </a:r>
            <a:br>
              <a:rPr lang="en-US" dirty="0"/>
            </a:br>
            <a:r>
              <a:rPr lang="en-US" dirty="0"/>
              <a:t>creates indices for keys/constraints.</a:t>
            </a:r>
          </a:p>
          <a:p>
            <a:r>
              <a:rPr lang="en-US" dirty="0"/>
              <a:t>Switch to Notebook.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A48A5E-0A8B-3C36-B2DE-06EF47CC1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46919-8A60-690E-F4C4-D68F20205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343150"/>
            <a:ext cx="3584028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52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106408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The check clause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14768"/>
            <a:ext cx="5700712" cy="3519488"/>
          </a:xfrm>
        </p:spPr>
        <p:txBody>
          <a:bodyPr/>
          <a:lstStyle/>
          <a:p>
            <a:r>
              <a:rPr lang="en-US" altLang="en-US" dirty="0"/>
              <a:t>The  </a:t>
            </a:r>
            <a:r>
              <a:rPr lang="en-US" altLang="en-US" b="1" dirty="0"/>
              <a:t>check </a:t>
            </a:r>
            <a:r>
              <a:rPr lang="en-US" altLang="en-US" dirty="0"/>
              <a:t>(P) clause specifies a predicate P that must be satisfied by every tuple in a relation.</a:t>
            </a:r>
          </a:p>
          <a:p>
            <a:r>
              <a:rPr lang="en-US" altLang="en-US" dirty="0"/>
              <a:t>Example:  ensure that semester is one of fall, winter, spring or summer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create table </a:t>
            </a:r>
            <a:r>
              <a:rPr lang="en-US" altLang="en-US" i="1" dirty="0"/>
              <a:t>section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sec_id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semester </a:t>
            </a:r>
            <a:r>
              <a:rPr lang="en-US" altLang="en-US" b="1" dirty="0"/>
              <a:t>varchar </a:t>
            </a:r>
            <a:r>
              <a:rPr lang="en-US" altLang="en-US" dirty="0"/>
              <a:t>(6),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year </a:t>
            </a:r>
            <a:r>
              <a:rPr lang="en-US" altLang="en-US" b="1" dirty="0"/>
              <a:t>numeric </a:t>
            </a:r>
            <a:r>
              <a:rPr lang="en-US" altLang="en-US" dirty="0"/>
              <a:t>(4,0),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building </a:t>
            </a:r>
            <a:r>
              <a:rPr lang="en-US" altLang="en-US" b="1" dirty="0"/>
              <a:t>varchar </a:t>
            </a:r>
            <a:r>
              <a:rPr lang="en-US" altLang="en-US" dirty="0"/>
              <a:t>(15),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room_number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(7),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time slot id </a:t>
            </a:r>
            <a:r>
              <a:rPr lang="en-US" altLang="en-US" b="1" dirty="0"/>
              <a:t>varchar </a:t>
            </a:r>
            <a:r>
              <a:rPr lang="en-US" altLang="en-US" dirty="0"/>
              <a:t>(4),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primary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sec_id</a:t>
            </a:r>
            <a:r>
              <a:rPr lang="en-US" altLang="en-US" dirty="0"/>
              <a:t>, </a:t>
            </a:r>
            <a:r>
              <a:rPr lang="en-US" altLang="en-US" i="1" dirty="0"/>
              <a:t>semester</a:t>
            </a:r>
            <a:r>
              <a:rPr lang="en-US" altLang="en-US" dirty="0"/>
              <a:t>, </a:t>
            </a:r>
            <a:r>
              <a:rPr lang="en-US" altLang="en-US" i="1" dirty="0"/>
              <a:t>year</a:t>
            </a:r>
            <a:r>
              <a:rPr lang="en-US" altLang="en-US" dirty="0"/>
              <a:t>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</a:t>
            </a:r>
            <a:r>
              <a:rPr lang="en-US" altLang="en-US" b="1" dirty="0">
                <a:solidFill>
                  <a:srgbClr val="002060"/>
                </a:solidFill>
              </a:rPr>
              <a:t>check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semester </a:t>
            </a:r>
            <a:r>
              <a:rPr lang="en-US" altLang="en-US" b="1" dirty="0"/>
              <a:t>in </a:t>
            </a:r>
            <a:r>
              <a:rPr lang="en-US" altLang="en-US" dirty="0"/>
              <a:t>('Fall', 'Winter', 'Spring', 'Summer')))</a:t>
            </a: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indent="-257175" defTabSz="685800" eaLnBrk="0" hangingPunct="0">
              <a:spcBef>
                <a:spcPct val="35000"/>
              </a:spcBef>
              <a:buClr>
                <a:srgbClr val="CC3300"/>
              </a:buClr>
            </a:pPr>
            <a:endParaRPr kumimoji="1" lang="en-US" altLang="en-US" sz="1500" b="1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B44D4E-DDEC-8EF3-DA84-B21570649CC2}"/>
              </a:ext>
            </a:extLst>
          </p:cNvPr>
          <p:cNvSpPr txBox="1"/>
          <p:nvPr/>
        </p:nvSpPr>
        <p:spPr>
          <a:xfrm>
            <a:off x="299551" y="3790950"/>
            <a:ext cx="7994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DFF: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We could handle the </a:t>
            </a:r>
            <a:r>
              <a:rPr lang="en-US" i="1" dirty="0">
                <a:solidFill>
                  <a:srgbClr val="FF0000"/>
                </a:solidFill>
              </a:rPr>
              <a:t>semester check</a:t>
            </a:r>
            <a:r>
              <a:rPr lang="en-US" dirty="0">
                <a:solidFill>
                  <a:srgbClr val="FF0000"/>
                </a:solidFill>
              </a:rPr>
              <a:t> with an </a:t>
            </a:r>
            <a:r>
              <a:rPr lang="en-US" i="1" dirty="0" err="1">
                <a:solidFill>
                  <a:srgbClr val="FF0000"/>
                </a:solidFill>
              </a:rPr>
              <a:t>enum</a:t>
            </a:r>
            <a:r>
              <a:rPr lang="en-US" i="1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Switch to notebook for a slightly different example.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1298"/>
            <a:ext cx="5642546" cy="3707606"/>
          </a:xfrm>
        </p:spPr>
        <p:txBody>
          <a:bodyPr/>
          <a:lstStyle/>
          <a:p>
            <a:r>
              <a:rPr lang="en-US" altLang="en-US" dirty="0"/>
              <a:t>Ensures that a value that appears in one relation for a given set of attributes also appears for a certain set of attributes in another relation.</a:t>
            </a:r>
          </a:p>
          <a:p>
            <a:pPr lvl="1"/>
            <a:r>
              <a:rPr lang="en-US" altLang="en-US" dirty="0"/>
              <a:t>Example:  If “Biology” is a department name appearing in one of the tuples in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relation, then there exists a tuple in the </a:t>
            </a:r>
            <a:r>
              <a:rPr lang="en-US" altLang="en-US" i="1" dirty="0"/>
              <a:t>department</a:t>
            </a:r>
            <a:r>
              <a:rPr lang="en-US" altLang="en-US" dirty="0"/>
              <a:t> relation for “Biology”.</a:t>
            </a:r>
          </a:p>
          <a:p>
            <a:r>
              <a:rPr lang="en-US" altLang="en-US" dirty="0"/>
              <a:t>Let A be a set of attributes.  Let R and S be two relations that contain attributes A and where A is the primary key of S. A is said to be a  </a:t>
            </a:r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R if for any values of A appearing in R these values also appear in 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 (Cont.)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1298"/>
            <a:ext cx="5595938" cy="2733151"/>
          </a:xfrm>
        </p:spPr>
        <p:txBody>
          <a:bodyPr/>
          <a:lstStyle/>
          <a:p>
            <a:r>
              <a:rPr lang="en-US" altLang="en-US" dirty="0"/>
              <a:t>Foreign </a:t>
            </a:r>
            <a:r>
              <a:rPr lang="en-US" altLang="en-US" i="1" dirty="0"/>
              <a:t>keys can be </a:t>
            </a:r>
            <a:r>
              <a:rPr lang="en-US" altLang="en-US" dirty="0"/>
              <a:t>specified as part of the SQL </a:t>
            </a:r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table </a:t>
            </a:r>
            <a:r>
              <a:rPr lang="en-US" altLang="en-US" dirty="0"/>
              <a:t> statement </a:t>
            </a:r>
          </a:p>
          <a:p>
            <a:pPr>
              <a:buNone/>
            </a:pPr>
            <a:r>
              <a:rPr lang="en-US" altLang="en-US" b="1" dirty="0"/>
              <a:t>  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</a:p>
          <a:p>
            <a:r>
              <a:rPr lang="en-US" altLang="en-US" dirty="0"/>
              <a:t>By default, a foreign key references the primary-key attributes of the referenced table.</a:t>
            </a:r>
          </a:p>
          <a:p>
            <a:r>
              <a:rPr lang="en-US" altLang="en-US" dirty="0"/>
              <a:t>SQL allows  a list of attributes of the referenced relation to be specified explicitly.</a:t>
            </a:r>
          </a:p>
          <a:p>
            <a:pPr>
              <a:buNone/>
            </a:pPr>
            <a:r>
              <a:rPr lang="en-US" altLang="en-US" b="1" dirty="0"/>
              <a:t>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43076" y="171450"/>
            <a:ext cx="6404372" cy="320279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Cascading Actions in Referential Integrity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70" y="842460"/>
            <a:ext cx="5854823" cy="3335551"/>
          </a:xfrm>
        </p:spPr>
        <p:txBody>
          <a:bodyPr/>
          <a:lstStyle/>
          <a:p>
            <a:pPr>
              <a:tabLst>
                <a:tab pos="1629966" algn="l"/>
              </a:tabLst>
            </a:pPr>
            <a:r>
              <a:rPr lang="en-US" altLang="en-US" dirty="0"/>
              <a:t>When a referential-integrity constraint is violated, the normal procedure is to reject the action that caused the violation.</a:t>
            </a:r>
          </a:p>
          <a:p>
            <a:pPr>
              <a:tabLst>
                <a:tab pos="1629966" algn="l"/>
              </a:tabLst>
            </a:pPr>
            <a:r>
              <a:rPr lang="en-US" altLang="en-US" dirty="0"/>
              <a:t>An alternative, in case of delete or update is to cascade</a:t>
            </a:r>
          </a:p>
          <a:p>
            <a:pPr>
              <a:buNone/>
              <a:tabLst>
                <a:tab pos="1629966" algn="l"/>
              </a:tabLst>
            </a:pPr>
            <a:r>
              <a:rPr lang="en-US" altLang="en-US" b="1" dirty="0"/>
              <a:t>            create table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     (…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</a:t>
            </a:r>
            <a:r>
              <a:rPr lang="en-US" altLang="en-US" b="1" dirty="0"/>
              <a:t>on delete cascade</a:t>
            </a:r>
            <a:br>
              <a:rPr lang="en-US" altLang="en-US" b="1" dirty="0"/>
            </a:br>
            <a:r>
              <a:rPr lang="en-US" altLang="en-US" b="1" dirty="0"/>
              <a:t>                   on update cascade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      . . .) </a:t>
            </a:r>
          </a:p>
          <a:p>
            <a:pPr>
              <a:tabLst>
                <a:tab pos="1629966" algn="l"/>
              </a:tabLst>
            </a:pPr>
            <a:r>
              <a:rPr lang="en-US" altLang="en-US" dirty="0"/>
              <a:t>Instead of cascade we can use :  </a:t>
            </a:r>
          </a:p>
          <a:p>
            <a:pPr lvl="1">
              <a:tabLst>
                <a:tab pos="1629966" algn="l"/>
              </a:tabLst>
            </a:pPr>
            <a:r>
              <a:rPr lang="en-US" altLang="en-US" b="1" dirty="0"/>
              <a:t>set null</a:t>
            </a:r>
            <a:r>
              <a:rPr lang="en-US" altLang="en-US" dirty="0"/>
              <a:t>,</a:t>
            </a:r>
          </a:p>
          <a:p>
            <a:pPr lvl="1">
              <a:tabLst>
                <a:tab pos="1629966" algn="l"/>
              </a:tabLst>
            </a:pPr>
            <a:r>
              <a:rPr lang="en-US" altLang="en-US" b="1" dirty="0"/>
              <a:t>set default</a:t>
            </a:r>
            <a:endParaRPr lang="en-US" altLang="en-US" dirty="0"/>
          </a:p>
          <a:p>
            <a:pPr>
              <a:buNone/>
              <a:tabLst>
                <a:tab pos="1629966" algn="l"/>
              </a:tabLst>
            </a:pPr>
            <a:endParaRPr lang="en-US" altLang="en-U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BBC36E-D36D-2203-A85D-BA4D5DB66EF5}"/>
              </a:ext>
            </a:extLst>
          </p:cNvPr>
          <p:cNvSpPr txBox="1"/>
          <p:nvPr/>
        </p:nvSpPr>
        <p:spPr>
          <a:xfrm>
            <a:off x="304800" y="3700875"/>
            <a:ext cx="7994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DFF: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 do not like using </a:t>
            </a:r>
            <a:r>
              <a:rPr lang="en-US" i="1" dirty="0">
                <a:solidFill>
                  <a:srgbClr val="FF0000"/>
                </a:solidFill>
              </a:rPr>
              <a:t>cascade. </a:t>
            </a:r>
            <a:r>
              <a:rPr lang="en-US" dirty="0">
                <a:solidFill>
                  <a:srgbClr val="FF0000"/>
                </a:solidFill>
              </a:rPr>
              <a:t>I think making changes should be explicit.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Other people disagree.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will get some simple practice on HW or exams.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3EE174-B733-164C-84A7-E23F3049C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0" y="514350"/>
            <a:ext cx="8839200" cy="39624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JOIN: Review and details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Integrity constraints part 1: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Primary key, unique key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Foreign key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Indexes: Concepts and examples.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Subqueries: Concepts and examples. Including set membership.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ER design patterns and advanced concepts.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Some more relational algebra.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Applications: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REST and web applications.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Data analysis and visualization.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7F2C5B-01D9-0D4F-8F9D-399CAE5A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573364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Indexes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Concepts and Examples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203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29102" cy="3084146"/>
          </a:xfrm>
        </p:spPr>
        <p:txBody>
          <a:bodyPr/>
          <a:lstStyle/>
          <a:p>
            <a:r>
              <a:rPr lang="en-US" altLang="en-US" dirty="0"/>
              <a:t>Many queries reference only a small proportion of the records in a table. </a:t>
            </a:r>
          </a:p>
          <a:p>
            <a:r>
              <a:rPr lang="en-US" altLang="en-US" dirty="0"/>
              <a:t>It is inefficient for the system to read every record to find  a record with  particular value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index</a:t>
            </a:r>
            <a:r>
              <a:rPr lang="en-US" altLang="en-US" dirty="0"/>
              <a:t> on an attribute of a relation is a data structure that allows the database system to find those tuples in the relation that have a specified value for that attribute efficiently, without scanning through all the tuples of the relation.</a:t>
            </a:r>
          </a:p>
          <a:p>
            <a:r>
              <a:rPr lang="en-US" altLang="en-US" dirty="0"/>
              <a:t>We create an index with the </a:t>
            </a:r>
            <a:r>
              <a:rPr lang="en-US" altLang="en-US" b="1" dirty="0"/>
              <a:t>create index </a:t>
            </a:r>
            <a:r>
              <a:rPr lang="en-US" altLang="en-US" dirty="0"/>
              <a:t>command</a:t>
            </a:r>
          </a:p>
          <a:p>
            <a:pPr>
              <a:buNone/>
            </a:pPr>
            <a:r>
              <a:rPr lang="en-US" altLang="en-US" dirty="0"/>
              <a:t>         </a:t>
            </a:r>
            <a:r>
              <a:rPr lang="en-US" altLang="en-US" b="1" dirty="0"/>
              <a:t>create index </a:t>
            </a:r>
            <a:r>
              <a:rPr lang="en-US" altLang="en-US" dirty="0"/>
              <a:t>&lt;name&gt; </a:t>
            </a:r>
            <a:r>
              <a:rPr lang="en-US" altLang="en-US" b="1" dirty="0"/>
              <a:t>on </a:t>
            </a:r>
            <a:r>
              <a:rPr lang="en-US" altLang="en-US" dirty="0"/>
              <a:t>&lt;relation-name&gt; (attribute);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 Example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623370" cy="3422475"/>
          </a:xfrm>
        </p:spPr>
        <p:txBody>
          <a:bodyPr/>
          <a:lstStyle/>
          <a:p>
            <a:r>
              <a:rPr lang="en-US" altLang="en-US" b="1" dirty="0"/>
              <a:t>create table </a:t>
            </a:r>
            <a:r>
              <a:rPr lang="en-US" altLang="en-US" i="1" dirty="0"/>
              <a:t>student	</a:t>
            </a:r>
            <a:br>
              <a:rPr lang="en-US" altLang="en-US" i="1" dirty="0"/>
            </a:br>
            <a:r>
              <a:rPr lang="en-US" altLang="en-US" dirty="0"/>
              <a:t>(</a:t>
            </a:r>
            <a:r>
              <a:rPr lang="en-US" altLang="en-US" i="1" dirty="0"/>
              <a:t>ID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i="1" dirty="0"/>
              <a:t>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i="1" dirty="0"/>
              <a:t>tot_cred </a:t>
            </a:r>
            <a:r>
              <a:rPr lang="en-US" altLang="en-US" b="1" dirty="0"/>
              <a:t>numeric </a:t>
            </a:r>
            <a:r>
              <a:rPr lang="en-US" altLang="en-US" dirty="0"/>
              <a:t>(3,0) </a:t>
            </a:r>
            <a:r>
              <a:rPr lang="en-US" altLang="en-US" b="1" dirty="0"/>
              <a:t>default </a:t>
            </a:r>
            <a:r>
              <a:rPr lang="en-US" altLang="en-US" dirty="0"/>
              <a:t>0,</a:t>
            </a:r>
            <a:br>
              <a:rPr lang="en-US" altLang="en-US" dirty="0"/>
            </a:b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))</a:t>
            </a:r>
          </a:p>
          <a:p>
            <a:r>
              <a:rPr lang="en-US" altLang="en-US" b="1" dirty="0"/>
              <a:t>create index </a:t>
            </a:r>
            <a:r>
              <a:rPr lang="en-US" altLang="en-US" i="1" dirty="0" err="1"/>
              <a:t>studentID_index</a:t>
            </a:r>
            <a:r>
              <a:rPr lang="en-US" altLang="en-US" i="1" dirty="0"/>
              <a:t> </a:t>
            </a:r>
            <a:r>
              <a:rPr lang="en-US" altLang="en-US" b="1" dirty="0"/>
              <a:t>on </a:t>
            </a:r>
            <a:r>
              <a:rPr lang="en-US" altLang="en-US" i="1" dirty="0"/>
              <a:t>student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The query:</a:t>
            </a:r>
          </a:p>
          <a:p>
            <a:pPr>
              <a:buNone/>
            </a:pPr>
            <a:r>
              <a:rPr lang="en-US" altLang="en-US" b="1" dirty="0"/>
              <a:t>            select * </a:t>
            </a:r>
            <a:br>
              <a:rPr lang="en-US" altLang="en-US" b="1" dirty="0"/>
            </a:br>
            <a:r>
              <a:rPr lang="en-US" altLang="en-US" b="1" dirty="0"/>
              <a:t>       from 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/>
              <a:t> ID = </a:t>
            </a:r>
            <a:r>
              <a:rPr lang="en-US" altLang="en-US" dirty="0"/>
              <a:t>'12345'</a:t>
            </a:r>
          </a:p>
          <a:p>
            <a:pPr>
              <a:buNone/>
            </a:pPr>
            <a:r>
              <a:rPr lang="en-US" altLang="en-US" dirty="0"/>
              <a:t>     can be executed by using the index to find the required record,  without looking at all records of </a:t>
            </a:r>
            <a:r>
              <a:rPr lang="en-US" altLang="en-US" i="1" dirty="0"/>
              <a:t>student</a:t>
            </a: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F4D97-4A87-F4DB-FEEF-A51D1863DBF6}"/>
              </a:ext>
            </a:extLst>
          </p:cNvPr>
          <p:cNvSpPr txBox="1"/>
          <p:nvPr/>
        </p:nvSpPr>
        <p:spPr>
          <a:xfrm>
            <a:off x="304800" y="3581097"/>
            <a:ext cx="7994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DFF: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An index on (column1, column2, column3)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 also an index on (column1) and (column1, column2)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But not (column2), (column3), (column2, column3).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We will see “why” later in the semester.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Subqueries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Concepts and Examples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(Including Set Membership)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663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319" y="888966"/>
            <a:ext cx="5742419" cy="3691556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6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>
                <a:solidFill>
                  <a:srgbClr val="FF0000"/>
                </a:solidFill>
              </a:rPr>
              <a:t>B</a:t>
            </a:r>
            <a:r>
              <a:rPr lang="en-US" altLang="en-US" dirty="0">
                <a:solidFill>
                  <a:srgbClr val="FF0000"/>
                </a:solidFill>
              </a:rPr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642938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A442C-D115-9842-9D01-CBCBDDC8CEA0}"/>
              </a:ext>
            </a:extLst>
          </p:cNvPr>
          <p:cNvSpPr txBox="1"/>
          <p:nvPr/>
        </p:nvSpPr>
        <p:spPr>
          <a:xfrm>
            <a:off x="5562600" y="3181350"/>
            <a:ext cx="35084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This is a little cryptic.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think I know what they mean.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some operations we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will see later in the material,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e.g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IN, EXISTS, ... ...</a:t>
            </a:r>
          </a:p>
        </p:txBody>
      </p:sp>
    </p:spTree>
    <p:extLst>
      <p:ext uri="{BB962C8B-B14F-4D97-AF65-F5344CB8AC3E}">
        <p14:creationId xmlns:p14="http://schemas.microsoft.com/office/powerpoint/2010/main" val="1882376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1B52A7-B09C-2043-A05B-5FB6CFE0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77" y="2419350"/>
            <a:ext cx="2216150" cy="128654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E71CF8-C2E5-654A-B3C0-A904BB860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slides that come with the book have surprisingly little material on</a:t>
            </a:r>
            <a:br>
              <a:rPr lang="en-US" sz="1800" dirty="0"/>
            </a:br>
            <a:r>
              <a:rPr lang="en-US" sz="1800" dirty="0"/>
              <a:t>nested subqueries. </a:t>
            </a:r>
          </a:p>
          <a:p>
            <a:r>
              <a:rPr lang="en-US" sz="1800" dirty="0"/>
              <a:t>The concept is:</a:t>
            </a:r>
          </a:p>
          <a:p>
            <a:pPr lvl="1"/>
            <a:r>
              <a:rPr lang="en-US" sz="1600" dirty="0"/>
              <a:t>Extremely important.</a:t>
            </a:r>
          </a:p>
          <a:p>
            <a:pPr lvl="1"/>
            <a:r>
              <a:rPr lang="en-US" sz="1600" dirty="0"/>
              <a:t>Students often find subqueries more confusing than joins.</a:t>
            </a:r>
          </a:p>
          <a:p>
            <a:pPr lvl="1"/>
            <a:r>
              <a:rPr lang="en-US" sz="1600" dirty="0"/>
              <a:t>The relationship/difference of subqueries to joins is often, initial unclear.</a:t>
            </a:r>
          </a:p>
          <a:p>
            <a:r>
              <a:rPr lang="en-US" sz="1800" dirty="0"/>
              <a:t>We have seen:</a:t>
            </a:r>
          </a:p>
          <a:p>
            <a:pPr lvl="1"/>
            <a:r>
              <a:rPr lang="en-US" sz="1600" dirty="0"/>
              <a:t>Union sort of puts a table on top of a table.</a:t>
            </a:r>
          </a:p>
          <a:p>
            <a:pPr lvl="1"/>
            <a:r>
              <a:rPr lang="en-US" sz="1600" dirty="0"/>
              <a:t>Join puts tables sort of puts tables side-by-side.</a:t>
            </a:r>
          </a:p>
          <a:p>
            <a:pPr lvl="1"/>
            <a:r>
              <a:rPr lang="en-US" sz="1600" dirty="0"/>
              <a:t>Subquery enables one query to call another</a:t>
            </a:r>
            <a:br>
              <a:rPr lang="en-US" sz="1600" dirty="0"/>
            </a:br>
            <a:r>
              <a:rPr lang="en-US" sz="1600" dirty="0"/>
              <a:t>during execution like a subfunction.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82AB4A-E7A4-A34E-B9A9-FB8186B2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Subquery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C1AE3-41CE-5140-B148-638EE779C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775" y="3486150"/>
            <a:ext cx="2376003" cy="1035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D5CCB7-6839-0242-886C-0E5A8BA6EB48}"/>
              </a:ext>
            </a:extLst>
          </p:cNvPr>
          <p:cNvCxnSpPr/>
          <p:nvPr/>
        </p:nvCxnSpPr>
        <p:spPr>
          <a:xfrm flipV="1">
            <a:off x="4648200" y="2724150"/>
            <a:ext cx="18288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E8A5FD-24BC-8A4C-8F83-0896D66E47EA}"/>
              </a:ext>
            </a:extLst>
          </p:cNvPr>
          <p:cNvCxnSpPr>
            <a:cxnSpLocks/>
          </p:cNvCxnSpPr>
          <p:nvPr/>
        </p:nvCxnSpPr>
        <p:spPr>
          <a:xfrm>
            <a:off x="4953000" y="3208002"/>
            <a:ext cx="533400" cy="379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906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46A418-1586-874C-933D-141F819C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Some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38B0B-8BCC-B740-A948-81EA76F5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48" y="590550"/>
            <a:ext cx="2424104" cy="3449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65268A-2A73-104B-AC14-E4B62E427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523875"/>
            <a:ext cx="2262948" cy="4095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09833-E186-A348-ABF7-224869A0B721}"/>
              </a:ext>
            </a:extLst>
          </p:cNvPr>
          <p:cNvSpPr txBox="1"/>
          <p:nvPr/>
        </p:nvSpPr>
        <p:spPr>
          <a:xfrm>
            <a:off x="172570" y="895350"/>
            <a:ext cx="69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3690B-1B4B-8243-8AA6-0EBC4F3E99BD}"/>
              </a:ext>
            </a:extLst>
          </p:cNvPr>
          <p:cNvSpPr txBox="1"/>
          <p:nvPr/>
        </p:nvSpPr>
        <p:spPr>
          <a:xfrm>
            <a:off x="5486400" y="753083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3249832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681D76-DD64-634E-823F-FCA3D07DC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1202712"/>
            <a:ext cx="4642443" cy="3426437"/>
          </a:xfrm>
        </p:spPr>
        <p:txBody>
          <a:bodyPr/>
          <a:lstStyle/>
          <a:p>
            <a:r>
              <a:rPr lang="en-US" sz="1600" dirty="0"/>
              <a:t>Assume I wrote a function </a:t>
            </a:r>
            <a:r>
              <a:rPr lang="en-US" sz="1600" dirty="0" err="1"/>
              <a:t>find_student_name</a:t>
            </a:r>
            <a:r>
              <a:rPr lang="en-US" sz="1600" dirty="0"/>
              <a:t>(x)</a:t>
            </a:r>
          </a:p>
          <a:p>
            <a:pPr lvl="1"/>
            <a:r>
              <a:rPr lang="en-US" sz="1400" dirty="0"/>
              <a:t>Input is an x</a:t>
            </a:r>
          </a:p>
          <a:p>
            <a:pPr lvl="1"/>
            <a:r>
              <a:rPr lang="en-US" sz="1400" dirty="0"/>
              <a:t>Loops through all students and returns students with </a:t>
            </a:r>
            <a:r>
              <a:rPr lang="en-US" sz="1400" dirty="0" err="1"/>
              <a:t>student.ID</a:t>
            </a:r>
            <a:r>
              <a:rPr lang="en-US" sz="1400" dirty="0"/>
              <a:t> = x.</a:t>
            </a:r>
          </a:p>
          <a:p>
            <a:r>
              <a:rPr lang="en-US" sz="1600" dirty="0"/>
              <a:t>The query with a subquery above is like: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result = []</a:t>
            </a:r>
          </a:p>
          <a:p>
            <a:pPr marL="0" indent="0">
              <a:buNone/>
            </a:pPr>
            <a:r>
              <a:rPr lang="en-US" sz="1600" dirty="0"/>
              <a:t>For t in takes: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new_r</a:t>
            </a:r>
            <a:r>
              <a:rPr lang="en-US" sz="1600" dirty="0"/>
              <a:t> = t + </a:t>
            </a:r>
            <a:r>
              <a:rPr lang="en-US" sz="1600" dirty="0" err="1">
                <a:solidFill>
                  <a:srgbClr val="FF0000"/>
                </a:solidFill>
              </a:rPr>
              <a:t>find_student_name</a:t>
            </a:r>
            <a:r>
              <a:rPr lang="en-US" sz="1600" dirty="0">
                <a:solidFill>
                  <a:srgbClr val="FF0000"/>
                </a:solidFill>
              </a:rPr>
              <a:t>(</a:t>
            </a:r>
            <a:r>
              <a:rPr lang="en-US" sz="1600" dirty="0" err="1">
                <a:solidFill>
                  <a:srgbClr val="FF0000"/>
                </a:solidFill>
              </a:rPr>
              <a:t>t.id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result.append</a:t>
            </a:r>
            <a:r>
              <a:rPr lang="en-US" sz="1600" dirty="0"/>
              <a:t>(</a:t>
            </a:r>
            <a:r>
              <a:rPr lang="en-US" sz="1600" dirty="0" err="1"/>
              <a:t>new_r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Switch to Notebook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46A418-1586-874C-933D-141F819C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Subquery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38B0B-8BCC-B740-A948-81EA76F5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756711"/>
            <a:ext cx="1995695" cy="2839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65268A-2A73-104B-AC14-E4B62E427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1614333"/>
            <a:ext cx="1647660" cy="2982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09833-E186-A348-ABF7-224869A0B721}"/>
              </a:ext>
            </a:extLst>
          </p:cNvPr>
          <p:cNvSpPr txBox="1"/>
          <p:nvPr/>
        </p:nvSpPr>
        <p:spPr>
          <a:xfrm>
            <a:off x="138054" y="1202713"/>
            <a:ext cx="69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3690B-1B4B-8243-8AA6-0EBC4F3E99BD}"/>
              </a:ext>
            </a:extLst>
          </p:cNvPr>
          <p:cNvSpPr txBox="1"/>
          <p:nvPr/>
        </p:nvSpPr>
        <p:spPr>
          <a:xfrm>
            <a:off x="7391400" y="1387379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Student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29A41A-49D5-6740-97D2-4F6837ADA77C}"/>
              </a:ext>
            </a:extLst>
          </p:cNvPr>
          <p:cNvSpPr/>
          <p:nvPr/>
        </p:nvSpPr>
        <p:spPr>
          <a:xfrm>
            <a:off x="137976" y="659994"/>
            <a:ext cx="8361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select *,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(select name from student where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student.id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takes.id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as name from takes;</a:t>
            </a:r>
          </a:p>
        </p:txBody>
      </p:sp>
    </p:spTree>
    <p:extLst>
      <p:ext uri="{BB962C8B-B14F-4D97-AF65-F5344CB8AC3E}">
        <p14:creationId xmlns:p14="http://schemas.microsoft.com/office/powerpoint/2010/main" val="2271634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319" y="888966"/>
            <a:ext cx="5742419" cy="3691556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6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>
                <a:solidFill>
                  <a:srgbClr val="FF0000"/>
                </a:solidFill>
              </a:rPr>
              <a:t>B</a:t>
            </a:r>
            <a:r>
              <a:rPr lang="en-US" altLang="en-US" dirty="0">
                <a:solidFill>
                  <a:srgbClr val="FF0000"/>
                </a:solidFill>
              </a:rPr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642938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A442C-D115-9842-9D01-CBCBDDC8CEA0}"/>
              </a:ext>
            </a:extLst>
          </p:cNvPr>
          <p:cNvSpPr txBox="1"/>
          <p:nvPr/>
        </p:nvSpPr>
        <p:spPr>
          <a:xfrm>
            <a:off x="4953000" y="1504950"/>
            <a:ext cx="3962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Subquery MUST return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single scalar if in the SELECT.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Table if in the FROM.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in the WHERE:</a:t>
            </a:r>
          </a:p>
          <a:p>
            <a:pPr marL="1200150" marR="0" lvl="2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Either a scalar or a table.</a:t>
            </a:r>
          </a:p>
          <a:p>
            <a:pPr marL="1200150" marR="0" lvl="2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Depending on the operation.</a:t>
            </a:r>
          </a:p>
        </p:txBody>
      </p:sp>
    </p:spTree>
    <p:extLst>
      <p:ext uri="{BB962C8B-B14F-4D97-AF65-F5344CB8AC3E}">
        <p14:creationId xmlns:p14="http://schemas.microsoft.com/office/powerpoint/2010/main" val="2532002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Set Membership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JOIN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(Review and Details)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639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32248"/>
            <a:ext cx="5736235" cy="3886466"/>
          </a:xfrm>
        </p:spPr>
        <p:txBody>
          <a:bodyPr/>
          <a:lstStyle/>
          <a:p>
            <a:pPr>
              <a:tabLst>
                <a:tab pos="770335" algn="l"/>
              </a:tabLst>
            </a:pPr>
            <a:r>
              <a:rPr lang="en-US" altLang="en-US" dirty="0"/>
              <a:t>Find courses offered in Fall 2017 and in Spring 2018</a:t>
            </a:r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r>
              <a:rPr lang="en-US" altLang="en-US" dirty="0"/>
              <a:t>Find courses offered in Fall 2017 but not in Spring 2018</a:t>
            </a:r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2362200" y="1174095"/>
            <a:ext cx="46624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'Fall'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2017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br>
              <a:rPr lang="en-US" altLang="en-US" sz="1200" b="1" dirty="0">
                <a:solidFill>
                  <a:srgbClr val="000000"/>
                </a:solidFill>
              </a:rPr>
            </a:br>
            <a:r>
              <a:rPr lang="en-US" altLang="en-US" sz="1200" b="1" dirty="0">
                <a:solidFill>
                  <a:srgbClr val="000000"/>
                </a:solidFill>
              </a:rPr>
              <a:t>          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00" i="1" dirty="0">
                <a:solidFill>
                  <a:srgbClr val="000000"/>
                </a:solidFill>
              </a:rPr>
              <a:t> </a:t>
            </a:r>
            <a:r>
              <a:rPr lang="en-US" altLang="en-US" sz="1200" b="1" dirty="0">
                <a:solidFill>
                  <a:srgbClr val="000000"/>
                </a:solidFill>
              </a:rPr>
              <a:t>in </a:t>
            </a:r>
            <a:r>
              <a:rPr lang="en-US" altLang="en-US" sz="1200" dirty="0">
                <a:solidFill>
                  <a:srgbClr val="000000"/>
                </a:solidFill>
              </a:rPr>
              <a:t>(</a:t>
            </a:r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'Spring'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2018);</a:t>
            </a:r>
          </a:p>
        </p:txBody>
      </p:sp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2362200" y="2770039"/>
            <a:ext cx="49399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'Fall'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2017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br>
              <a:rPr lang="en-US" altLang="en-US" sz="1200" b="1" dirty="0">
                <a:solidFill>
                  <a:srgbClr val="000000"/>
                </a:solidFill>
              </a:rPr>
            </a:br>
            <a:r>
              <a:rPr lang="en-US" altLang="en-US" sz="1200" b="1" dirty="0">
                <a:solidFill>
                  <a:srgbClr val="000000"/>
                </a:solidFill>
              </a:rPr>
              <a:t>          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00" i="1" dirty="0">
                <a:solidFill>
                  <a:srgbClr val="000000"/>
                </a:solidFill>
              </a:rPr>
              <a:t>  </a:t>
            </a:r>
            <a:r>
              <a:rPr lang="en-US" altLang="en-US" sz="1200" b="1" dirty="0">
                <a:solidFill>
                  <a:srgbClr val="000000"/>
                </a:solidFill>
              </a:rPr>
              <a:t>not in </a:t>
            </a:r>
            <a:r>
              <a:rPr lang="en-US" altLang="en-US" sz="1200" dirty="0">
                <a:solidFill>
                  <a:srgbClr val="000000"/>
                </a:solidFill>
              </a:rPr>
              <a:t>(</a:t>
            </a:r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   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   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'Spring'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2018);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(Cont.)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2815"/>
            <a:ext cx="5749077" cy="3802337"/>
          </a:xfrm>
        </p:spPr>
        <p:txBody>
          <a:bodyPr/>
          <a:lstStyle/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Name all instructors whose name is neither “Mozart” nor Einstein”</a:t>
            </a:r>
          </a:p>
          <a:p>
            <a:pPr marL="0" indent="0" defTabSz="686991">
              <a:buNone/>
              <a:tabLst>
                <a:tab pos="513160" algn="l"/>
                <a:tab pos="938213" algn="l"/>
              </a:tabLst>
            </a:pPr>
            <a:endParaRPr lang="en-US" altLang="en-US" sz="600" dirty="0"/>
          </a:p>
          <a:p>
            <a:pPr>
              <a:spcBef>
                <a:spcPts val="0"/>
              </a:spcBef>
              <a:buNone/>
            </a:pPr>
            <a:r>
              <a:rPr lang="en-US" altLang="en-US" dirty="0"/>
              <a:t>   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from </a:t>
            </a:r>
            <a:r>
              <a:rPr lang="en-US" altLang="en-US" i="1" dirty="0"/>
              <a:t>instructor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where </a:t>
            </a:r>
            <a:r>
              <a:rPr lang="en-US" altLang="en-US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not in </a:t>
            </a:r>
            <a:r>
              <a:rPr lang="en-US" altLang="en-US" dirty="0"/>
              <a:t>('Mozart', 'Einstein') </a:t>
            </a:r>
          </a:p>
          <a:p>
            <a:pPr>
              <a:buNone/>
            </a:pPr>
            <a:endParaRPr lang="en-US" altLang="en-US" sz="600" dirty="0"/>
          </a:p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Find the total number of (distinct) students who have taken course sections taught by the instructor with </a:t>
            </a:r>
            <a:r>
              <a:rPr lang="en-US" altLang="en-US" i="1" dirty="0"/>
              <a:t>ID </a:t>
            </a:r>
            <a:r>
              <a:rPr lang="en-US" altLang="en-US" dirty="0"/>
              <a:t>10101</a:t>
            </a:r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sz="600" dirty="0"/>
          </a:p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Note: Above query can be written in a much simpler manner.  </a:t>
            </a:r>
            <a:br>
              <a:rPr lang="en-US" altLang="en-US" dirty="0"/>
            </a:br>
            <a:r>
              <a:rPr lang="en-US" altLang="en-US" dirty="0"/>
              <a:t>The formulation above is simply to illustrate SQL features</a:t>
            </a:r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i="1" dirty="0"/>
          </a:p>
        </p:txBody>
      </p:sp>
      <p:sp>
        <p:nvSpPr>
          <p:cNvPr id="50180" name="Text Box 5"/>
          <p:cNvSpPr txBox="1">
            <a:spLocks noChangeArrowheads="1"/>
          </p:cNvSpPr>
          <p:nvPr/>
        </p:nvSpPr>
        <p:spPr bwMode="auto">
          <a:xfrm>
            <a:off x="2495809" y="2483466"/>
            <a:ext cx="4826050" cy="182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select count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b="1" dirty="0">
                <a:solidFill>
                  <a:srgbClr val="000000"/>
                </a:solidFill>
              </a:rPr>
              <a:t>distinct </a:t>
            </a:r>
            <a:r>
              <a:rPr lang="en-US" altLang="en-US" sz="1275" i="1" dirty="0">
                <a:solidFill>
                  <a:srgbClr val="000000"/>
                </a:solidFill>
              </a:rPr>
              <a:t>ID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from </a:t>
            </a:r>
            <a:r>
              <a:rPr lang="en-US" altLang="en-US" sz="1275" i="1" dirty="0">
                <a:solidFill>
                  <a:srgbClr val="000000"/>
                </a:solidFill>
              </a:rPr>
              <a:t>takes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where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 err="1">
                <a:solidFill>
                  <a:srgbClr val="000000"/>
                </a:solidFill>
              </a:rPr>
              <a:t>sec_id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semester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year</a:t>
            </a:r>
            <a:r>
              <a:rPr lang="en-US" altLang="en-US" sz="1275" dirty="0">
                <a:solidFill>
                  <a:srgbClr val="000000"/>
                </a:solidFill>
              </a:rPr>
              <a:t>) </a:t>
            </a:r>
            <a:r>
              <a:rPr lang="en-US" altLang="en-US" sz="1275" b="1" dirty="0">
                <a:solidFill>
                  <a:srgbClr val="000000"/>
                </a:solidFill>
              </a:rPr>
              <a:t>in </a:t>
            </a:r>
            <a:br>
              <a:rPr lang="en-US" altLang="en-US" sz="1275" b="1" dirty="0">
                <a:solidFill>
                  <a:srgbClr val="000000"/>
                </a:solidFill>
              </a:rPr>
            </a:br>
            <a:r>
              <a:rPr lang="en-US" altLang="en-US" sz="1275" b="1" dirty="0">
                <a:solidFill>
                  <a:srgbClr val="000000"/>
                </a:solidFill>
              </a:rPr>
              <a:t>                               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 err="1">
                <a:solidFill>
                  <a:srgbClr val="000000"/>
                </a:solidFill>
              </a:rPr>
              <a:t>sec_id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semester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year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 from </a:t>
            </a:r>
            <a:r>
              <a:rPr lang="en-US" altLang="en-US" sz="1275" i="1" dirty="0">
                <a:solidFill>
                  <a:srgbClr val="000000"/>
                </a:solidFill>
              </a:rPr>
              <a:t>teaches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 where </a:t>
            </a:r>
            <a:r>
              <a:rPr lang="en-US" altLang="en-US" sz="1275" i="1" dirty="0">
                <a:solidFill>
                  <a:srgbClr val="000000"/>
                </a:solidFill>
              </a:rPr>
              <a:t>teaches</a:t>
            </a:r>
            <a:r>
              <a:rPr lang="en-US" altLang="en-US" sz="1275" dirty="0">
                <a:solidFill>
                  <a:srgbClr val="000000"/>
                </a:solidFill>
              </a:rPr>
              <a:t>.</a:t>
            </a:r>
            <a:r>
              <a:rPr lang="en-US" altLang="en-US" sz="1275" i="1" dirty="0">
                <a:solidFill>
                  <a:srgbClr val="000000"/>
                </a:solidFill>
              </a:rPr>
              <a:t>ID</a:t>
            </a:r>
            <a:r>
              <a:rPr lang="en-US" altLang="en-US" sz="1275" dirty="0">
                <a:solidFill>
                  <a:srgbClr val="000000"/>
                </a:solidFill>
              </a:rPr>
              <a:t>= 10101);</a:t>
            </a:r>
          </a:p>
          <a:p>
            <a:pPr defTabSz="685800"/>
            <a:endParaRPr lang="en-US" altLang="en-US" sz="1200" dirty="0">
              <a:solidFill>
                <a:srgbClr val="000000"/>
              </a:solidFill>
            </a:endParaRPr>
          </a:p>
          <a:p>
            <a:pPr defTabSz="685800"/>
            <a:endParaRPr lang="en-US" altLang="en-US" sz="1200" dirty="0">
              <a:solidFill>
                <a:srgbClr val="000000"/>
              </a:solidFill>
            </a:endParaRPr>
          </a:p>
          <a:p>
            <a:pPr defTabSz="685800"/>
            <a:endParaRPr lang="en-US" alt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Set Comparison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57338" y="107156"/>
            <a:ext cx="6057900" cy="457200"/>
          </a:xfrm>
        </p:spPr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5610" y="829865"/>
            <a:ext cx="5538179" cy="3151869"/>
          </a:xfrm>
        </p:spPr>
        <p:txBody>
          <a:bodyPr/>
          <a:lstStyle/>
          <a:p>
            <a:pPr defTabSz="686991">
              <a:tabLst>
                <a:tab pos="1372791" algn="l"/>
              </a:tabLst>
            </a:pPr>
            <a:r>
              <a:rPr lang="en-US" altLang="en-US" dirty="0"/>
              <a:t>Find names of instructors with salary greater than that of some (at least one) instructor in the Biology department.</a:t>
            </a:r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r>
              <a:rPr lang="en-US" altLang="en-US" dirty="0"/>
              <a:t>Same query using &gt; </a:t>
            </a:r>
            <a:r>
              <a:rPr lang="en-US" altLang="en-US" b="1" dirty="0"/>
              <a:t>some</a:t>
            </a:r>
            <a:r>
              <a:rPr lang="en-US" altLang="en-US" dirty="0"/>
              <a:t> clause</a:t>
            </a:r>
          </a:p>
        </p:txBody>
      </p:sp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2611041" y="2464420"/>
            <a:ext cx="42433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>
                <a:solidFill>
                  <a:srgbClr val="000000"/>
                </a:solidFill>
              </a:rPr>
              <a:t>salary </a:t>
            </a:r>
            <a:r>
              <a:rPr lang="en-US" altLang="en-US" sz="1200" dirty="0">
                <a:solidFill>
                  <a:srgbClr val="000000"/>
                </a:solidFill>
              </a:rPr>
              <a:t>&gt; </a:t>
            </a:r>
            <a:r>
              <a:rPr lang="en-US" altLang="en-US" sz="1200" b="1" dirty="0">
                <a:solidFill>
                  <a:srgbClr val="000000"/>
                </a:solidFill>
              </a:rPr>
              <a:t>some </a:t>
            </a:r>
            <a:r>
              <a:rPr lang="en-US" altLang="en-US" sz="1200" dirty="0">
                <a:solidFill>
                  <a:srgbClr val="000000"/>
                </a:solidFill>
              </a:rPr>
              <a:t>(</a:t>
            </a:r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>
                <a:solidFill>
                  <a:srgbClr val="000000"/>
                </a:solidFill>
              </a:rPr>
              <a:t>salary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from </a:t>
            </a:r>
            <a:r>
              <a:rPr lang="en-US" altLang="en-US" sz="1200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where </a:t>
            </a:r>
            <a:r>
              <a:rPr lang="en-US" altLang="en-US" sz="1200" i="1" dirty="0">
                <a:solidFill>
                  <a:srgbClr val="000000"/>
                </a:solidFill>
              </a:rPr>
              <a:t>dept name </a:t>
            </a:r>
            <a:r>
              <a:rPr lang="en-US" altLang="en-US" sz="1200" dirty="0">
                <a:solidFill>
                  <a:srgbClr val="000000"/>
                </a:solidFill>
              </a:rPr>
              <a:t>= 'Biology');</a:t>
            </a:r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2607469" y="1354850"/>
            <a:ext cx="39564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200" i="1" dirty="0">
                <a:solidFill>
                  <a:srgbClr val="000000"/>
                </a:solidFill>
              </a:rPr>
              <a:t>T</a:t>
            </a:r>
            <a:r>
              <a:rPr lang="en-US" altLang="en-US" sz="1200" dirty="0">
                <a:solidFill>
                  <a:srgbClr val="000000"/>
                </a:solidFill>
              </a:rPr>
              <a:t>.</a:t>
            </a:r>
            <a:r>
              <a:rPr lang="en-US" altLang="en-US" sz="1200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instructor </a:t>
            </a:r>
            <a:r>
              <a:rPr lang="en-US" altLang="en-US" sz="1200" b="1" dirty="0">
                <a:solidFill>
                  <a:srgbClr val="000000"/>
                </a:solidFill>
              </a:rPr>
              <a:t>as </a:t>
            </a:r>
            <a:r>
              <a:rPr lang="en-US" altLang="en-US" sz="1200" i="1" dirty="0">
                <a:solidFill>
                  <a:srgbClr val="000000"/>
                </a:solidFill>
              </a:rPr>
              <a:t>T</a:t>
            </a:r>
            <a:r>
              <a:rPr lang="en-US" altLang="en-US" sz="1200" dirty="0">
                <a:solidFill>
                  <a:srgbClr val="000000"/>
                </a:solidFill>
              </a:rPr>
              <a:t>, </a:t>
            </a:r>
            <a:r>
              <a:rPr lang="en-US" altLang="en-US" sz="1200" i="1" dirty="0">
                <a:solidFill>
                  <a:srgbClr val="000000"/>
                </a:solidFill>
              </a:rPr>
              <a:t>instructor </a:t>
            </a:r>
            <a:r>
              <a:rPr lang="en-US" altLang="en-US" sz="1200" b="1" dirty="0">
                <a:solidFill>
                  <a:srgbClr val="000000"/>
                </a:solidFill>
              </a:rPr>
              <a:t>as </a:t>
            </a:r>
            <a:r>
              <a:rPr lang="en-US" altLang="en-US" sz="1200" i="1" dirty="0">
                <a:solidFill>
                  <a:srgbClr val="000000"/>
                </a:solidFill>
              </a:rPr>
              <a:t>S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 err="1">
                <a:solidFill>
                  <a:srgbClr val="000000"/>
                </a:solidFill>
              </a:rPr>
              <a:t>T.salary</a:t>
            </a:r>
            <a:r>
              <a:rPr lang="en-US" altLang="en-US" sz="1200" i="1" dirty="0">
                <a:solidFill>
                  <a:srgbClr val="000000"/>
                </a:solidFill>
              </a:rPr>
              <a:t> </a:t>
            </a:r>
            <a:r>
              <a:rPr lang="en-US" altLang="en-US" sz="1200" dirty="0">
                <a:solidFill>
                  <a:srgbClr val="000000"/>
                </a:solidFill>
              </a:rPr>
              <a:t>&gt; </a:t>
            </a:r>
            <a:r>
              <a:rPr lang="en-US" altLang="en-US" sz="1200" i="1" dirty="0" err="1">
                <a:solidFill>
                  <a:srgbClr val="000000"/>
                </a:solidFill>
              </a:rPr>
              <a:t>S.salary</a:t>
            </a:r>
            <a:r>
              <a:rPr lang="en-US" altLang="en-US" sz="1200" i="1" dirty="0">
                <a:solidFill>
                  <a:srgbClr val="000000"/>
                </a:solidFill>
              </a:rPr>
              <a:t>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 err="1">
                <a:solidFill>
                  <a:srgbClr val="000000"/>
                </a:solidFill>
              </a:rPr>
              <a:t>S.dept</a:t>
            </a:r>
            <a:r>
              <a:rPr lang="en-US" altLang="en-US" sz="1200" i="1" dirty="0">
                <a:solidFill>
                  <a:srgbClr val="000000"/>
                </a:solidFill>
              </a:rPr>
              <a:t> name </a:t>
            </a:r>
            <a:r>
              <a:rPr lang="en-US" altLang="en-US" sz="1200" dirty="0">
                <a:solidFill>
                  <a:srgbClr val="000000"/>
                </a:solidFill>
              </a:rPr>
              <a:t>= 'Biology';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0916" y="109791"/>
            <a:ext cx="6057900" cy="457200"/>
          </a:xfrm>
        </p:spPr>
        <p:txBody>
          <a:bodyPr/>
          <a:lstStyle/>
          <a:p>
            <a:r>
              <a:rPr lang="en-US" altLang="en-US" dirty="0"/>
              <a:t>Definition of 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1149" y="829867"/>
            <a:ext cx="5100637" cy="535781"/>
          </a:xfrm>
        </p:spPr>
        <p:txBody>
          <a:bodyPr/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some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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 </a:t>
            </a:r>
            <a:r>
              <a:rPr lang="en-US" altLang="en-US" dirty="0">
                <a:sym typeface="Symbol" panose="05050102010706020507" pitchFamily="18" charset="2"/>
              </a:rPr>
              <a:t>such that (F &lt;comp&gt;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&lt;comp&gt; can be:      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77666" y="1464469"/>
            <a:ext cx="5854303" cy="3175397"/>
            <a:chOff x="809625" y="1952625"/>
            <a:chExt cx="7805738" cy="4233863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105025" y="1952625"/>
              <a:ext cx="457200" cy="1066800"/>
              <a:chOff x="2448" y="1296"/>
              <a:chExt cx="288" cy="960"/>
            </a:xfrm>
          </p:grpSpPr>
          <p:sp>
            <p:nvSpPr>
              <p:cNvPr id="52246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2247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2248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2229" name="Text Box 8"/>
            <p:cNvSpPr txBox="1">
              <a:spLocks noChangeArrowheads="1"/>
            </p:cNvSpPr>
            <p:nvPr/>
          </p:nvSpPr>
          <p:spPr bwMode="auto">
            <a:xfrm>
              <a:off x="830262" y="2257425"/>
              <a:ext cx="1350961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2230" name="Text Box 9"/>
            <p:cNvSpPr txBox="1">
              <a:spLocks noChangeArrowheads="1"/>
            </p:cNvSpPr>
            <p:nvPr/>
          </p:nvSpPr>
          <p:spPr bwMode="auto">
            <a:xfrm>
              <a:off x="2638425" y="2257425"/>
              <a:ext cx="914400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31" name="Rectangle 10"/>
            <p:cNvSpPr>
              <a:spLocks noChangeArrowheads="1"/>
            </p:cNvSpPr>
            <p:nvPr/>
          </p:nvSpPr>
          <p:spPr bwMode="auto">
            <a:xfrm>
              <a:off x="2105025" y="3118035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2" name="Rectangle 11"/>
            <p:cNvSpPr>
              <a:spLocks noChangeArrowheads="1"/>
            </p:cNvSpPr>
            <p:nvPr/>
          </p:nvSpPr>
          <p:spPr bwMode="auto">
            <a:xfrm>
              <a:off x="2105025" y="3476625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3" name="Rectangle 12"/>
            <p:cNvSpPr>
              <a:spLocks noChangeArrowheads="1"/>
            </p:cNvSpPr>
            <p:nvPr/>
          </p:nvSpPr>
          <p:spPr bwMode="auto">
            <a:xfrm>
              <a:off x="2105025" y="39306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4" name="Text Box 13"/>
            <p:cNvSpPr txBox="1">
              <a:spLocks noChangeArrowheads="1"/>
            </p:cNvSpPr>
            <p:nvPr/>
          </p:nvSpPr>
          <p:spPr bwMode="auto">
            <a:xfrm>
              <a:off x="2638425" y="34163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2235" name="Rectangle 14"/>
            <p:cNvSpPr>
              <a:spLocks noChangeArrowheads="1"/>
            </p:cNvSpPr>
            <p:nvPr/>
          </p:nvSpPr>
          <p:spPr bwMode="auto">
            <a:xfrm>
              <a:off x="2105025" y="42354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6" name="Rectangle 15"/>
            <p:cNvSpPr>
              <a:spLocks noChangeArrowheads="1"/>
            </p:cNvSpPr>
            <p:nvPr/>
          </p:nvSpPr>
          <p:spPr bwMode="auto">
            <a:xfrm>
              <a:off x="2105025" y="47720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7" name="Rectangle 16"/>
            <p:cNvSpPr>
              <a:spLocks noChangeArrowheads="1"/>
            </p:cNvSpPr>
            <p:nvPr/>
          </p:nvSpPr>
          <p:spPr bwMode="auto">
            <a:xfrm>
              <a:off x="2105025" y="5076825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8" name="Text Box 17"/>
            <p:cNvSpPr txBox="1">
              <a:spLocks noChangeArrowheads="1"/>
            </p:cNvSpPr>
            <p:nvPr/>
          </p:nvSpPr>
          <p:spPr bwMode="auto">
            <a:xfrm>
              <a:off x="809625" y="5000625"/>
              <a:ext cx="14478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</a:rPr>
                <a:t>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</a:p>
          </p:txBody>
        </p:sp>
        <p:sp>
          <p:nvSpPr>
            <p:cNvPr id="52239" name="Text Box 18"/>
            <p:cNvSpPr txBox="1">
              <a:spLocks noChangeArrowheads="1"/>
            </p:cNvSpPr>
            <p:nvPr/>
          </p:nvSpPr>
          <p:spPr bwMode="auto">
            <a:xfrm>
              <a:off x="2638425" y="5000625"/>
              <a:ext cx="25146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 (since 0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350">
                  <a:solidFill>
                    <a:srgbClr val="000000"/>
                  </a:solidFill>
                  <a:sym typeface="Symbol" panose="05050102010706020507" pitchFamily="18" charset="2"/>
                </a:rPr>
                <a:t>5)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2240" name="Text Box 19"/>
            <p:cNvSpPr txBox="1">
              <a:spLocks noChangeArrowheads="1"/>
            </p:cNvSpPr>
            <p:nvPr/>
          </p:nvSpPr>
          <p:spPr bwMode="auto">
            <a:xfrm>
              <a:off x="3738563" y="2486025"/>
              <a:ext cx="48768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(read:  5 &lt; some tuple in the relation) </a:t>
              </a:r>
            </a:p>
          </p:txBody>
        </p:sp>
        <p:sp>
          <p:nvSpPr>
            <p:cNvPr id="52241" name="Text Box 20"/>
            <p:cNvSpPr txBox="1">
              <a:spLocks noChangeArrowheads="1"/>
            </p:cNvSpPr>
            <p:nvPr/>
          </p:nvSpPr>
          <p:spPr bwMode="auto">
            <a:xfrm>
              <a:off x="844550" y="3402013"/>
              <a:ext cx="1377949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2242" name="Text Box 21"/>
            <p:cNvSpPr txBox="1">
              <a:spLocks noChangeArrowheads="1"/>
            </p:cNvSpPr>
            <p:nvPr/>
          </p:nvSpPr>
          <p:spPr bwMode="auto">
            <a:xfrm>
              <a:off x="2638425" y="4159251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43" name="Text Box 22"/>
            <p:cNvSpPr txBox="1">
              <a:spLocks noChangeArrowheads="1"/>
            </p:cNvSpPr>
            <p:nvPr/>
          </p:nvSpPr>
          <p:spPr bwMode="auto">
            <a:xfrm>
              <a:off x="885825" y="4162425"/>
              <a:ext cx="15240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=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2244" name="Rectangle 23"/>
            <p:cNvSpPr>
              <a:spLocks noChangeArrowheads="1"/>
            </p:cNvSpPr>
            <p:nvPr/>
          </p:nvSpPr>
          <p:spPr bwMode="auto">
            <a:xfrm>
              <a:off x="823913" y="5472113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(=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</a:rPr>
                <a:t>some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(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some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  <a:endParaRPr lang="en-US" altLang="en-US" sz="135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52245" name="Line 24"/>
            <p:cNvSpPr>
              <a:spLocks noChangeShapeType="1"/>
            </p:cNvSpPr>
            <p:nvPr/>
          </p:nvSpPr>
          <p:spPr bwMode="auto">
            <a:xfrm flipH="1">
              <a:off x="2919413" y="5840413"/>
              <a:ext cx="122237" cy="279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/>
              <a:endParaRPr lang="en-IN" sz="12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0529" cy="549688"/>
          </a:xfrm>
        </p:spPr>
        <p:txBody>
          <a:bodyPr/>
          <a:lstStyle/>
          <a:p>
            <a:pPr>
              <a:tabLst>
                <a:tab pos="1027510" algn="l"/>
                <a:tab pos="1372791" algn="l"/>
              </a:tabLst>
            </a:pPr>
            <a:r>
              <a:rPr lang="en-US" altLang="en-US" dirty="0"/>
              <a:t>Find the names of all instructors whose salary is greater than the salary of all instructors in the Biology department.</a:t>
            </a:r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2547986" y="1332740"/>
            <a:ext cx="3763565" cy="107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from </a:t>
            </a:r>
            <a:r>
              <a:rPr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where </a:t>
            </a:r>
            <a:r>
              <a:rPr lang="en-US" altLang="en-US" sz="1275" i="1" dirty="0">
                <a:solidFill>
                  <a:srgbClr val="000000"/>
                </a:solidFill>
              </a:rPr>
              <a:t>salary </a:t>
            </a:r>
            <a:r>
              <a:rPr lang="en-US" altLang="en-US" sz="1275" dirty="0">
                <a:solidFill>
                  <a:srgbClr val="000000"/>
                </a:solidFill>
              </a:rPr>
              <a:t>&gt; </a:t>
            </a:r>
            <a:r>
              <a:rPr lang="en-US" altLang="en-US" sz="1275" b="1" dirty="0">
                <a:solidFill>
                  <a:srgbClr val="000000"/>
                </a:solidFill>
              </a:rPr>
              <a:t>all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salary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from </a:t>
            </a:r>
            <a:r>
              <a:rPr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where </a:t>
            </a:r>
            <a:r>
              <a:rPr lang="en-US" altLang="en-US" sz="1275" i="1" dirty="0">
                <a:solidFill>
                  <a:srgbClr val="000000"/>
                </a:solidFill>
              </a:rPr>
              <a:t>dept name </a:t>
            </a:r>
            <a:r>
              <a:rPr lang="en-US" altLang="en-US" sz="1275" dirty="0">
                <a:solidFill>
                  <a:srgbClr val="000000"/>
                </a:solidFill>
              </a:rPr>
              <a:t>= 'Biology');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Definition of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1773"/>
            <a:ext cx="5020866" cy="28694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all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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</a:t>
            </a:r>
            <a:r>
              <a:rPr lang="en-US" altLang="en-US" dirty="0">
                <a:sym typeface="Symbol" panose="05050102010706020507" pitchFamily="18" charset="2"/>
              </a:rPr>
              <a:t> (F &lt;comp&gt; </a:t>
            </a:r>
            <a:r>
              <a:rPr lang="en-US" altLang="en-US" i="1" dirty="0">
                <a:sym typeface="Symbol" panose="05050102010706020507" pitchFamily="18" charset="2"/>
              </a:rPr>
              <a:t>t)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166937" y="1314451"/>
            <a:ext cx="5100638" cy="3164681"/>
            <a:chOff x="1238250" y="1752600"/>
            <a:chExt cx="6800850" cy="4219575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619375" y="1752600"/>
              <a:ext cx="457200" cy="1066800"/>
              <a:chOff x="2448" y="1296"/>
              <a:chExt cx="288" cy="960"/>
            </a:xfrm>
          </p:grpSpPr>
          <p:sp>
            <p:nvSpPr>
              <p:cNvPr id="54293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4294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4295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4277" name="Text Box 8"/>
            <p:cNvSpPr txBox="1">
              <a:spLocks noChangeArrowheads="1"/>
            </p:cNvSpPr>
            <p:nvPr/>
          </p:nvSpPr>
          <p:spPr bwMode="auto">
            <a:xfrm>
              <a:off x="1593850" y="2057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4278" name="Text Box 9"/>
            <p:cNvSpPr txBox="1">
              <a:spLocks noChangeArrowheads="1"/>
            </p:cNvSpPr>
            <p:nvPr/>
          </p:nvSpPr>
          <p:spPr bwMode="auto">
            <a:xfrm>
              <a:off x="3152775" y="2057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79" name="Rectangle 10"/>
            <p:cNvSpPr>
              <a:spLocks noChangeArrowheads="1"/>
            </p:cNvSpPr>
            <p:nvPr/>
          </p:nvSpPr>
          <p:spPr bwMode="auto">
            <a:xfrm>
              <a:off x="2619375" y="2971800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0" name="Rectangle 11"/>
            <p:cNvSpPr>
              <a:spLocks noChangeArrowheads="1"/>
            </p:cNvSpPr>
            <p:nvPr/>
          </p:nvSpPr>
          <p:spPr bwMode="auto">
            <a:xfrm>
              <a:off x="2619375" y="3276600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54281" name="Rectangle 12"/>
            <p:cNvSpPr>
              <a:spLocks noChangeArrowheads="1"/>
            </p:cNvSpPr>
            <p:nvPr/>
          </p:nvSpPr>
          <p:spPr bwMode="auto">
            <a:xfrm>
              <a:off x="2619375" y="37306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152775" y="3216275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4283" name="Rectangle 14"/>
            <p:cNvSpPr>
              <a:spLocks noChangeArrowheads="1"/>
            </p:cNvSpPr>
            <p:nvPr/>
          </p:nvSpPr>
          <p:spPr bwMode="auto">
            <a:xfrm>
              <a:off x="2619375" y="40354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4284" name="Rectangle 15"/>
            <p:cNvSpPr>
              <a:spLocks noChangeArrowheads="1"/>
            </p:cNvSpPr>
            <p:nvPr/>
          </p:nvSpPr>
          <p:spPr bwMode="auto">
            <a:xfrm>
              <a:off x="2619375" y="457200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5" name="Rectangle 16"/>
            <p:cNvSpPr>
              <a:spLocks noChangeArrowheads="1"/>
            </p:cNvSpPr>
            <p:nvPr/>
          </p:nvSpPr>
          <p:spPr bwMode="auto">
            <a:xfrm>
              <a:off x="2619375" y="4876800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6" name="Text Box 17"/>
            <p:cNvSpPr txBox="1">
              <a:spLocks noChangeArrowheads="1"/>
            </p:cNvSpPr>
            <p:nvPr/>
          </p:nvSpPr>
          <p:spPr bwMode="auto">
            <a:xfrm>
              <a:off x="1704975" y="4800600"/>
              <a:ext cx="16764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</a:rPr>
                <a:t>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</a:p>
          </p:txBody>
        </p:sp>
        <p:sp>
          <p:nvSpPr>
            <p:cNvPr id="54287" name="Text Box 18"/>
            <p:cNvSpPr txBox="1">
              <a:spLocks noChangeArrowheads="1"/>
            </p:cNvSpPr>
            <p:nvPr/>
          </p:nvSpPr>
          <p:spPr bwMode="auto">
            <a:xfrm>
              <a:off x="3163888" y="4786314"/>
              <a:ext cx="45720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 (since 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350">
                  <a:solidFill>
                    <a:srgbClr val="000000"/>
                  </a:solidFill>
                  <a:sym typeface="Symbol" panose="05050102010706020507" pitchFamily="18" charset="2"/>
                </a:rPr>
                <a:t>4 and 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  <a:sym typeface="Symbol" panose="05050102010706020507" pitchFamily="18" charset="2"/>
                </a:rPr>
                <a:t> 6)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4288" name="Text Box 19"/>
            <p:cNvSpPr txBox="1">
              <a:spLocks noChangeArrowheads="1"/>
            </p:cNvSpPr>
            <p:nvPr/>
          </p:nvSpPr>
          <p:spPr bwMode="auto">
            <a:xfrm>
              <a:off x="1651001" y="3228975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4289" name="Text Box 20"/>
            <p:cNvSpPr txBox="1">
              <a:spLocks noChangeArrowheads="1"/>
            </p:cNvSpPr>
            <p:nvPr/>
          </p:nvSpPr>
          <p:spPr bwMode="auto">
            <a:xfrm>
              <a:off x="3152775" y="3959226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90" name="Text Box 21"/>
            <p:cNvSpPr txBox="1">
              <a:spLocks noChangeArrowheads="1"/>
            </p:cNvSpPr>
            <p:nvPr/>
          </p:nvSpPr>
          <p:spPr bwMode="auto">
            <a:xfrm>
              <a:off x="1704975" y="3962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=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4291" name="Rectangle 22"/>
            <p:cNvSpPr>
              <a:spLocks noChangeArrowheads="1"/>
            </p:cNvSpPr>
            <p:nvPr/>
          </p:nvSpPr>
          <p:spPr bwMode="auto">
            <a:xfrm>
              <a:off x="1238250" y="5257800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</a:rPr>
                <a:t>all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</a:p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(=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all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</p:txBody>
        </p:sp>
        <p:sp>
          <p:nvSpPr>
            <p:cNvPr id="54292" name="Line 23"/>
            <p:cNvSpPr>
              <a:spLocks noChangeShapeType="1"/>
            </p:cNvSpPr>
            <p:nvPr/>
          </p:nvSpPr>
          <p:spPr bwMode="auto">
            <a:xfrm flipH="1">
              <a:off x="3016250" y="5603875"/>
              <a:ext cx="109538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/>
              <a:endParaRPr lang="en-IN" sz="12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 for Empty Relations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2469" cy="208707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exists</a:t>
            </a:r>
            <a:r>
              <a:rPr lang="en-US" altLang="en-US" dirty="0"/>
              <a:t> construct returns the value </a:t>
            </a:r>
            <a:r>
              <a:rPr lang="en-US" altLang="en-US" b="1" dirty="0"/>
              <a:t>true</a:t>
            </a:r>
            <a:r>
              <a:rPr lang="en-US" altLang="en-US" dirty="0"/>
              <a:t> if the argument subquery is nonempty.</a:t>
            </a:r>
          </a:p>
          <a:p>
            <a:r>
              <a:rPr lang="en-US" altLang="en-US" b="1" dirty="0"/>
              <a:t>exists </a:t>
            </a:r>
            <a:r>
              <a:rPr lang="en-US" altLang="en-US" i="1" dirty="0"/>
              <a:t> 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 </a:t>
            </a:r>
            <a:r>
              <a:rPr lang="en-US" altLang="en-US" i="1" dirty="0"/>
              <a:t>Ø</a:t>
            </a:r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b="1" dirty="0">
                <a:sym typeface="Symbol" panose="05050102010706020507" pitchFamily="18" charset="2"/>
              </a:rPr>
              <a:t>not exists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/>
              <a:t>Ø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888773" cy="3677840"/>
          </a:xfrm>
        </p:spPr>
        <p:txBody>
          <a:bodyPr/>
          <a:lstStyle/>
          <a:p>
            <a:r>
              <a:rPr lang="en-US" altLang="en-US" dirty="0"/>
              <a:t>Yet another way of specifying the query “Find all courses taught in both the Fall 2017 semester and in the Spring 2018 semester”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select </a:t>
            </a:r>
            <a:r>
              <a:rPr lang="en-US" altLang="en-US" i="1" dirty="0"/>
              <a:t>course_id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'Fall' </a:t>
            </a:r>
            <a:r>
              <a:rPr lang="en-US" altLang="en-US" b="1" dirty="0"/>
              <a:t>and </a:t>
            </a:r>
            <a:r>
              <a:rPr lang="en-US" altLang="en-US" i="1" dirty="0"/>
              <a:t>year </a:t>
            </a:r>
            <a:r>
              <a:rPr lang="en-US" altLang="en-US" dirty="0"/>
              <a:t>= 2017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exists 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i="1" dirty="0"/>
              <a:t>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'Spring' </a:t>
            </a:r>
            <a:r>
              <a:rPr lang="en-US" altLang="en-US" b="1" dirty="0"/>
              <a:t>and </a:t>
            </a:r>
            <a:r>
              <a:rPr lang="en-US" altLang="en-US" i="1" dirty="0"/>
              <a:t>year</a:t>
            </a:r>
            <a:r>
              <a:rPr lang="en-US" altLang="en-US" dirty="0"/>
              <a:t>= 2018 </a:t>
            </a:r>
            <a:br>
              <a:rPr lang="en-US" altLang="en-US" dirty="0"/>
            </a:br>
            <a:r>
              <a:rPr lang="en-US" altLang="en-US" dirty="0"/>
              <a:t> 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course_id </a:t>
            </a:r>
            <a:r>
              <a:rPr lang="en-US" altLang="en-US" dirty="0"/>
              <a:t>= </a:t>
            </a:r>
            <a:r>
              <a:rPr lang="en-US" altLang="en-US" i="1" dirty="0"/>
              <a:t>T</a:t>
            </a:r>
            <a:r>
              <a:rPr lang="en-US" altLang="en-US" dirty="0"/>
              <a:t>.</a:t>
            </a:r>
            <a:r>
              <a:rPr lang="en-US" altLang="en-US" i="1" dirty="0"/>
              <a:t>course_id</a:t>
            </a:r>
            <a:r>
              <a:rPr lang="en-US" altLang="en-US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sz="600" dirty="0"/>
              <a:t>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Correlation name</a:t>
            </a:r>
            <a:r>
              <a:rPr lang="en-US" altLang="en-US" dirty="0"/>
              <a:t> – variable S  in the outer query</a:t>
            </a:r>
            <a:endParaRPr lang="en-US" altLang="en-US" b="1" dirty="0">
              <a:solidFill>
                <a:srgbClr val="000099"/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Correlated subquery </a:t>
            </a:r>
            <a:r>
              <a:rPr lang="en-US" altLang="en-US" dirty="0"/>
              <a:t>– the inner query</a:t>
            </a:r>
          </a:p>
          <a:p>
            <a:pPr>
              <a:buFont typeface="Monotype Sorts" charset="2"/>
              <a:buNone/>
            </a:pPr>
            <a:endParaRPr lang="en-US" altLang="en-US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not 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677827" cy="3458943"/>
          </a:xfrm>
        </p:spPr>
        <p:txBody>
          <a:bodyPr/>
          <a:lstStyle/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/>
              <a:t>Find all students who have taken all courses offered in the Biology department.</a:t>
            </a:r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/>
              <a:t>Note that X – Y = Ø   </a:t>
            </a:r>
            <a:r>
              <a:rPr lang="en-US" altLang="en-US" dirty="0">
                <a:sym typeface="Symbol" panose="05050102010706020507" pitchFamily="18" charset="2"/>
              </a:rPr>
              <a:t>   X Y</a:t>
            </a: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Note: Cannot write this query using = all and its variants</a:t>
            </a:r>
            <a:endParaRPr lang="en-US" altLang="en-US" dirty="0"/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2445375" y="1339025"/>
            <a:ext cx="5125857" cy="271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200" dirty="0">
                <a:solidFill>
                  <a:srgbClr val="000000"/>
                </a:solidFill>
              </a:rPr>
              <a:t>,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from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where not exists </a:t>
            </a:r>
            <a:r>
              <a:rPr kumimoji="1" lang="en-US" altLang="en-US" sz="1200" dirty="0">
                <a:solidFill>
                  <a:srgbClr val="000000"/>
                </a:solidFill>
              </a:rPr>
              <a:t>( (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from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course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where 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dept_name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 </a:t>
            </a:r>
            <a:r>
              <a:rPr kumimoji="1" lang="en-US" altLang="en-US" sz="1200" dirty="0">
                <a:solidFill>
                  <a:srgbClr val="000000"/>
                </a:solidFill>
              </a:rPr>
              <a:t>= 'Biology')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except</a:t>
            </a:r>
          </a:p>
          <a:p>
            <a:pPr defTabSz="685800"/>
            <a:r>
              <a:rPr kumimoji="1" lang="en-US" altLang="en-US" sz="1200" dirty="0">
                <a:solidFill>
                  <a:srgbClr val="000000"/>
                </a:solidFill>
              </a:rPr>
              <a:t>                                 (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T</a:t>
            </a:r>
            <a:r>
              <a:rPr kumimoji="1" lang="en-US" altLang="en-US" sz="1200" dirty="0" err="1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  from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takes 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T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  where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ID </a:t>
            </a:r>
            <a:r>
              <a:rPr kumimoji="1" lang="en-US" altLang="en-US" sz="1200" dirty="0">
                <a:solidFill>
                  <a:srgbClr val="000000"/>
                </a:solidFill>
              </a:rPr>
              <a:t>=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T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200" dirty="0">
                <a:solidFill>
                  <a:srgbClr val="000000"/>
                </a:solidFill>
              </a:rPr>
              <a:t>));</a:t>
            </a:r>
          </a:p>
          <a:p>
            <a:pPr marL="214313" defTabSz="685800">
              <a:buClr>
                <a:srgbClr val="FF9933"/>
              </a:buClr>
              <a:buSzPct val="110000"/>
            </a:pPr>
            <a:endParaRPr kumimoji="1" lang="en-US" altLang="en-US" sz="1200" dirty="0">
              <a:solidFill>
                <a:srgbClr val="000000"/>
              </a:solidFill>
            </a:endParaRPr>
          </a:p>
          <a:p>
            <a:pPr marL="428625" indent="-214313" defTabSz="685800"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275" dirty="0">
                <a:solidFill>
                  <a:srgbClr val="000000"/>
                </a:solidFill>
              </a:rPr>
              <a:t>First nested query lists all courses offered in Biology</a:t>
            </a:r>
          </a:p>
          <a:p>
            <a:pPr marL="428625" indent="-214313" defTabSz="685800"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275" dirty="0">
                <a:solidFill>
                  <a:srgbClr val="000000"/>
                </a:solidFill>
              </a:rPr>
              <a:t>Second nested query lists all courses a particular student took</a:t>
            </a:r>
          </a:p>
          <a:p>
            <a:pPr marL="214313" defTabSz="685800">
              <a:buClr>
                <a:srgbClr val="FF9933"/>
              </a:buClr>
              <a:buSzPct val="90000"/>
            </a:pPr>
            <a:endParaRPr kumimoji="1" lang="en-US" altLang="en-US" sz="1275" dirty="0">
              <a:solidFill>
                <a:srgbClr val="000000"/>
              </a:solidFill>
            </a:endParaRPr>
          </a:p>
          <a:p>
            <a:pPr defTabSz="685800"/>
            <a:endParaRPr kumimoji="1" lang="en-US" alt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B09D74-09D4-C94B-86CB-9739E6413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5" y="552450"/>
            <a:ext cx="8839200" cy="4038600"/>
          </a:xfrm>
        </p:spPr>
        <p:txBody>
          <a:bodyPr/>
          <a:lstStyle/>
          <a:p>
            <a:r>
              <a:rPr lang="en-US" sz="1800" dirty="0"/>
              <a:t>Inner and Outer JOIN</a:t>
            </a:r>
          </a:p>
          <a:p>
            <a:pPr lvl="1"/>
            <a:r>
              <a:rPr lang="en-US" sz="1600" dirty="0"/>
              <a:t>Inner JOIN is the default. </a:t>
            </a:r>
            <a:r>
              <a:rPr lang="en-US" sz="1600" i="1" dirty="0"/>
              <a:t>select * from A JOIN B … </a:t>
            </a:r>
            <a:r>
              <a:rPr lang="en-US" sz="1600" i="1" dirty="0">
                <a:sym typeface="Wingdings" pitchFamily="2" charset="2"/>
              </a:rPr>
              <a:t> Inner JOIN</a:t>
            </a:r>
          </a:p>
          <a:p>
            <a:pPr lvl="1"/>
            <a:r>
              <a:rPr lang="en-US" sz="1600" dirty="0">
                <a:sym typeface="Wingdings" pitchFamily="2" charset="2"/>
              </a:rPr>
              <a:t>Outer JOIN</a:t>
            </a:r>
          </a:p>
          <a:p>
            <a:pPr lvl="2"/>
            <a:r>
              <a:rPr lang="en-US" sz="1400" dirty="0">
                <a:sym typeface="Wingdings" pitchFamily="2" charset="2"/>
              </a:rPr>
              <a:t>select … from A LEFT OUTER JOIN B …</a:t>
            </a:r>
          </a:p>
          <a:p>
            <a:pPr lvl="2"/>
            <a:r>
              <a:rPr lang="en-US" sz="1400" dirty="0">
                <a:sym typeface="Wingdings" pitchFamily="2" charset="2"/>
              </a:rPr>
              <a:t>select … from A RIGHT OUTER JOIN B …</a:t>
            </a:r>
          </a:p>
          <a:p>
            <a:pPr lvl="2"/>
            <a:r>
              <a:rPr lang="en-US" sz="1400" dirty="0">
                <a:sym typeface="Wingdings" pitchFamily="2" charset="2"/>
              </a:rPr>
              <a:t>select … from A FULL OUTER JOIN B …</a:t>
            </a:r>
          </a:p>
          <a:p>
            <a:pPr lvl="3"/>
            <a:r>
              <a:rPr lang="en-US" sz="1200" dirty="0">
                <a:sym typeface="Wingdings" pitchFamily="2" charset="2"/>
              </a:rPr>
              <a:t>Some database do not support FULL OUTER JOIN because</a:t>
            </a:r>
          </a:p>
          <a:p>
            <a:pPr lvl="3"/>
            <a:r>
              <a:rPr lang="en-US" sz="1200" dirty="0">
                <a:sym typeface="Wingdings" pitchFamily="2" charset="2"/>
              </a:rPr>
              <a:t>It is simply LEFT JOIN UNION RIGHT JOIN</a:t>
            </a:r>
          </a:p>
          <a:p>
            <a:r>
              <a:rPr lang="en-US" sz="1800" dirty="0">
                <a:sym typeface="Wingdings" pitchFamily="2" charset="2"/>
              </a:rPr>
              <a:t>Other concepts</a:t>
            </a:r>
          </a:p>
          <a:p>
            <a:pPr lvl="1"/>
            <a:r>
              <a:rPr lang="en-US" sz="1600" dirty="0">
                <a:sym typeface="Wingdings" pitchFamily="2" charset="2"/>
              </a:rPr>
              <a:t>Natural JOIN = </a:t>
            </a:r>
            <a:r>
              <a:rPr lang="en-US" sz="1600" i="1" dirty="0">
                <a:sym typeface="Wingdings" pitchFamily="2" charset="2"/>
              </a:rPr>
              <a:t>on </a:t>
            </a:r>
            <a:r>
              <a:rPr lang="en-US" sz="1600" i="1" dirty="0" err="1">
                <a:sym typeface="Wingdings" pitchFamily="2" charset="2"/>
              </a:rPr>
              <a:t>A.x</a:t>
            </a:r>
            <a:r>
              <a:rPr lang="en-US" sz="1600" i="1" dirty="0">
                <a:sym typeface="Wingdings" pitchFamily="2" charset="2"/>
              </a:rPr>
              <a:t> = </a:t>
            </a:r>
            <a:r>
              <a:rPr lang="en-US" sz="1600" i="1" dirty="0" err="1">
                <a:sym typeface="Wingdings" pitchFamily="2" charset="2"/>
              </a:rPr>
              <a:t>B.x</a:t>
            </a:r>
            <a:r>
              <a:rPr lang="en-US" sz="1600" i="1" dirty="0">
                <a:sym typeface="Wingdings" pitchFamily="2" charset="2"/>
              </a:rPr>
              <a:t> AND </a:t>
            </a:r>
            <a:r>
              <a:rPr lang="en-US" sz="1600" i="1" dirty="0" err="1">
                <a:sym typeface="Wingdings" pitchFamily="2" charset="2"/>
              </a:rPr>
              <a:t>A.y</a:t>
            </a:r>
            <a:r>
              <a:rPr lang="en-US" sz="1600" i="1" dirty="0">
                <a:sym typeface="Wingdings" pitchFamily="2" charset="2"/>
              </a:rPr>
              <a:t> = </a:t>
            </a:r>
            <a:r>
              <a:rPr lang="en-US" sz="1600" i="1" dirty="0" err="1">
                <a:sym typeface="Wingdings" pitchFamily="2" charset="2"/>
              </a:rPr>
              <a:t>B.y</a:t>
            </a:r>
            <a:r>
              <a:rPr lang="en-US" sz="1600" i="1" dirty="0">
                <a:sym typeface="Wingdings" pitchFamily="2" charset="2"/>
              </a:rPr>
              <a:t> AND … </a:t>
            </a:r>
            <a:r>
              <a:rPr lang="en-US" sz="1600" dirty="0">
                <a:sym typeface="Wingdings" pitchFamily="2" charset="2"/>
              </a:rPr>
              <a:t>for all common column names.</a:t>
            </a:r>
            <a:br>
              <a:rPr lang="en-US" sz="1600" dirty="0">
                <a:sym typeface="Wingdings" pitchFamily="2" charset="2"/>
              </a:rPr>
            </a:br>
            <a:r>
              <a:rPr lang="en-US" sz="1600" dirty="0">
                <a:sym typeface="Wingdings" pitchFamily="2" charset="2"/>
              </a:rPr>
              <a:t>select … from A NATURAL JOIN B …</a:t>
            </a:r>
          </a:p>
          <a:p>
            <a:pPr lvl="1"/>
            <a:r>
              <a:rPr lang="en-US" sz="1600" dirty="0">
                <a:sym typeface="Wingdings" pitchFamily="2" charset="2"/>
              </a:rPr>
              <a:t>USING (p, q, m) is ON equivalent to </a:t>
            </a:r>
            <a:r>
              <a:rPr lang="en-US" sz="1600" dirty="0" err="1">
                <a:sym typeface="Wingdings" pitchFamily="2" charset="2"/>
              </a:rPr>
              <a:t>A.p</a:t>
            </a:r>
            <a:r>
              <a:rPr lang="en-US" sz="1600" dirty="0">
                <a:sym typeface="Wingdings" pitchFamily="2" charset="2"/>
              </a:rPr>
              <a:t> = </a:t>
            </a:r>
            <a:r>
              <a:rPr lang="en-US" sz="1600" dirty="0" err="1">
                <a:sym typeface="Wingdings" pitchFamily="2" charset="2"/>
              </a:rPr>
              <a:t>B.p</a:t>
            </a:r>
            <a:r>
              <a:rPr lang="en-US" sz="1600" dirty="0">
                <a:sym typeface="Wingdings" pitchFamily="2" charset="2"/>
              </a:rPr>
              <a:t> AND </a:t>
            </a:r>
            <a:r>
              <a:rPr lang="en-US" sz="1600" dirty="0" err="1">
                <a:sym typeface="Wingdings" pitchFamily="2" charset="2"/>
              </a:rPr>
              <a:t>A.q</a:t>
            </a:r>
            <a:r>
              <a:rPr lang="en-US" sz="1600" dirty="0">
                <a:sym typeface="Wingdings" pitchFamily="2" charset="2"/>
              </a:rPr>
              <a:t> = </a:t>
            </a:r>
            <a:r>
              <a:rPr lang="en-US" sz="1600" dirty="0" err="1">
                <a:sym typeface="Wingdings" pitchFamily="2" charset="2"/>
              </a:rPr>
              <a:t>B.q</a:t>
            </a:r>
            <a:r>
              <a:rPr lang="en-US" sz="1600" dirty="0">
                <a:sym typeface="Wingdings" pitchFamily="2" charset="2"/>
              </a:rPr>
              <a:t> AND </a:t>
            </a:r>
            <a:r>
              <a:rPr lang="en-US" sz="1600" dirty="0" err="1">
                <a:sym typeface="Wingdings" pitchFamily="2" charset="2"/>
              </a:rPr>
              <a:t>A.m</a:t>
            </a:r>
            <a:r>
              <a:rPr lang="en-US" sz="1600" dirty="0">
                <a:sym typeface="Wingdings" pitchFamily="2" charset="2"/>
              </a:rPr>
              <a:t> = </a:t>
            </a:r>
            <a:r>
              <a:rPr lang="en-US" sz="1600" dirty="0" err="1">
                <a:sym typeface="Wingdings" pitchFamily="2" charset="2"/>
              </a:rPr>
              <a:t>B.m</a:t>
            </a:r>
            <a:endParaRPr lang="en-US" sz="1600" dirty="0">
              <a:sym typeface="Wingdings" pitchFamily="2" charset="2"/>
            </a:endParaRPr>
          </a:p>
          <a:p>
            <a:pPr lvl="2"/>
            <a:r>
              <a:rPr lang="en-US" sz="1400" dirty="0">
                <a:sym typeface="Wingdings" pitchFamily="2" charset="2"/>
              </a:rPr>
              <a:t>Like a Natural JOIN but for a subset of matching column names.</a:t>
            </a:r>
          </a:p>
          <a:p>
            <a:pPr lvl="2"/>
            <a:r>
              <a:rPr lang="en-US" sz="1400" dirty="0">
                <a:sym typeface="Wingdings" pitchFamily="2" charset="2"/>
              </a:rPr>
              <a:t>Sometimes called an </a:t>
            </a:r>
            <a:r>
              <a:rPr lang="en-US" sz="1400" i="1" dirty="0">
                <a:sym typeface="Wingdings" pitchFamily="2" charset="2"/>
              </a:rPr>
              <a:t>equijoin.</a:t>
            </a:r>
            <a:endParaRPr lang="en-US" sz="1400" dirty="0">
              <a:sym typeface="Wingdings" pitchFamily="2" charset="2"/>
            </a:endParaRPr>
          </a:p>
          <a:p>
            <a:pPr lvl="1"/>
            <a:r>
              <a:rPr lang="en-US" sz="1600" dirty="0">
                <a:sym typeface="Wingdings" pitchFamily="2" charset="2"/>
              </a:rPr>
              <a:t>Finally ON &lt;arbitrary predicate&gt;. Sometimes called a </a:t>
            </a:r>
            <a:r>
              <a:rPr lang="en-US" sz="1600" i="1" dirty="0">
                <a:sym typeface="Wingdings" pitchFamily="2" charset="2"/>
              </a:rPr>
              <a:t>theta-join.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497ADE-0EEC-79FB-E2DC-D6C53171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JOIN</a:t>
            </a:r>
          </a:p>
        </p:txBody>
      </p:sp>
    </p:spTree>
    <p:extLst>
      <p:ext uri="{BB962C8B-B14F-4D97-AF65-F5344CB8AC3E}">
        <p14:creationId xmlns:p14="http://schemas.microsoft.com/office/powerpoint/2010/main" val="759662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28788" y="114300"/>
            <a:ext cx="6057900" cy="457200"/>
          </a:xfrm>
        </p:spPr>
        <p:txBody>
          <a:bodyPr/>
          <a:lstStyle/>
          <a:p>
            <a:r>
              <a:rPr lang="en-US" altLang="en-US" dirty="0"/>
              <a:t>Test for Absence of Duplicate Tuples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788" y="825485"/>
            <a:ext cx="5624370" cy="3275409"/>
          </a:xfrm>
        </p:spPr>
        <p:txBody>
          <a:bodyPr/>
          <a:lstStyle/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tests whether a subquery has any duplicate tuples in its result.</a:t>
            </a:r>
          </a:p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evaluates to “true” if a given subquery contains no duplicates .</a:t>
            </a:r>
          </a:p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Find all courses that were offered at most once in 2017</a:t>
            </a:r>
          </a:p>
          <a:p>
            <a:pPr lvl="1">
              <a:buNone/>
              <a:tabLst>
                <a:tab pos="602456" algn="l"/>
                <a:tab pos="1160860" algn="l"/>
              </a:tabLst>
            </a:pPr>
            <a:r>
              <a:rPr lang="en-US" altLang="en-US" b="1" dirty="0"/>
              <a:t>    select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course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b="1" dirty="0"/>
              <a:t>where unique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R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i="1" dirty="0"/>
              <a:t>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2017);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Subqueries in the From Clause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Subqueries in the Form Clause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2434"/>
            <a:ext cx="5582621" cy="3657600"/>
          </a:xfrm>
        </p:spPr>
        <p:txBody>
          <a:bodyPr/>
          <a:lstStyle/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SQL allows a subquery expression to be used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Find the average instructors’ salaries of those departments where the average salary is greater than $42,000.”</a:t>
            </a:r>
          </a:p>
          <a:p>
            <a:pPr lvl="1"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Note that we do not need to use the </a:t>
            </a:r>
            <a:r>
              <a:rPr lang="en-US" altLang="en-US" b="1" dirty="0"/>
              <a:t>having </a:t>
            </a:r>
            <a:r>
              <a:rPr lang="en-US" altLang="en-US" dirty="0"/>
              <a:t>clause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Another way to write above query</a:t>
            </a:r>
          </a:p>
          <a:p>
            <a:pPr marL="0" indent="0"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sz="600" dirty="0"/>
              <a:t> 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           as </a:t>
            </a:r>
            <a:r>
              <a:rPr lang="en-US" altLang="en-US" i="1" dirty="0" err="1"/>
              <a:t>dept_avg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r>
              <a:rPr lang="en-US" altLang="en-US" dirty="0"/>
              <a:t>)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endParaRPr lang="en-US" altLang="en-US" dirty="0"/>
          </a:p>
          <a:p>
            <a:pPr>
              <a:buNone/>
              <a:tabLst>
                <a:tab pos="859631" algn="l"/>
                <a:tab pos="1206104" algn="l"/>
                <a:tab pos="1283494" algn="l"/>
              </a:tabLst>
            </a:pPr>
            <a:endParaRPr lang="en-US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With Clause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802343" cy="367784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with</a:t>
            </a:r>
            <a:r>
              <a:rPr lang="en-US" altLang="en-US" dirty="0"/>
              <a:t> clause provides a way of defining a temporary relation whose definition is available only to the query in which the </a:t>
            </a:r>
            <a:r>
              <a:rPr lang="en-US" altLang="en-US" b="1" dirty="0"/>
              <a:t>with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clause occurs. </a:t>
            </a:r>
          </a:p>
          <a:p>
            <a:r>
              <a:rPr lang="en-US" altLang="en-US" dirty="0"/>
              <a:t>Find all departments with the maximum budget </a:t>
            </a:r>
            <a:br>
              <a:rPr lang="en-US" altLang="en-US" dirty="0"/>
            </a:br>
            <a:r>
              <a:rPr lang="en-US" altLang="en-US" sz="600" dirty="0"/>
              <a:t> </a:t>
            </a:r>
            <a:br>
              <a:rPr lang="en-US" altLang="en-US" b="1" dirty="0"/>
            </a:br>
            <a:r>
              <a:rPr lang="en-US" altLang="en-US" b="1" dirty="0"/>
              <a:t>     with </a:t>
            </a:r>
            <a:r>
              <a:rPr lang="en-US" altLang="en-US" i="1" dirty="0" err="1"/>
              <a:t>max_budget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value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br>
              <a:rPr lang="en-US" altLang="en-US" b="1" dirty="0"/>
            </a:br>
            <a:r>
              <a:rPr lang="en-US" altLang="en-US" b="1" dirty="0"/>
              <a:t>             </a:t>
            </a:r>
            <a:r>
              <a:rPr lang="en-US" altLang="en-US" dirty="0"/>
              <a:t>(</a:t>
            </a:r>
            <a:r>
              <a:rPr lang="en-US" altLang="en-US" b="1" dirty="0"/>
              <a:t>select max</a:t>
            </a:r>
            <a:r>
              <a:rPr lang="en-US" altLang="en-US" dirty="0"/>
              <a:t>(</a:t>
            </a:r>
            <a:r>
              <a:rPr lang="en-US" altLang="en-US" i="1" dirty="0"/>
              <a:t>budget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select </a:t>
            </a:r>
            <a:r>
              <a:rPr lang="en-US" altLang="en-US" i="1" dirty="0"/>
              <a:t>department.name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, </a:t>
            </a:r>
            <a:r>
              <a:rPr lang="en-US" altLang="en-US" i="1" dirty="0" err="1"/>
              <a:t>max_budget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budget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max_budget.value</a:t>
            </a:r>
            <a:r>
              <a:rPr lang="en-US" altLang="en-US" dirty="0"/>
              <a:t>;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 Queries using With Clause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0822"/>
            <a:ext cx="5668128" cy="520398"/>
          </a:xfrm>
        </p:spPr>
        <p:txBody>
          <a:bodyPr/>
          <a:lstStyle/>
          <a:p>
            <a:r>
              <a:rPr lang="en-US" altLang="en-US" dirty="0"/>
              <a:t>Find all departments where the total salary is greater than the average of the total salary at all departments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2314853" y="1381221"/>
            <a:ext cx="5143527" cy="205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with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</a:t>
            </a:r>
            <a:r>
              <a:rPr lang="en-US" altLang="en-US" sz="1275" i="1" dirty="0">
                <a:solidFill>
                  <a:srgbClr val="000000"/>
                </a:solidFill>
              </a:rPr>
              <a:t> _total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value</a:t>
            </a:r>
            <a:r>
              <a:rPr lang="en-US" altLang="en-US" sz="1275" dirty="0">
                <a:solidFill>
                  <a:srgbClr val="000000"/>
                </a:solidFill>
              </a:rPr>
              <a:t>) </a:t>
            </a:r>
            <a:r>
              <a:rPr lang="en-US" altLang="en-US" sz="1275" b="1" dirty="0">
                <a:solidFill>
                  <a:srgbClr val="000000"/>
                </a:solidFill>
              </a:rPr>
              <a:t>as</a:t>
            </a:r>
          </a:p>
          <a:p>
            <a:pPr defTabSz="685800"/>
            <a:r>
              <a:rPr lang="en-US" altLang="en-US" sz="1275" dirty="0">
                <a:solidFill>
                  <a:srgbClr val="000000"/>
                </a:solidFill>
              </a:rPr>
              <a:t>        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b="1" dirty="0">
                <a:solidFill>
                  <a:srgbClr val="000000"/>
                </a:solidFill>
              </a:rPr>
              <a:t>sum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salary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from </a:t>
            </a:r>
            <a:r>
              <a:rPr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group by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  <a:r>
              <a:rPr lang="en-US" altLang="en-US" sz="1275" dirty="0">
                <a:solidFill>
                  <a:srgbClr val="000000"/>
                </a:solidFill>
              </a:rPr>
              <a:t>),</a:t>
            </a:r>
          </a:p>
          <a:p>
            <a:pPr defTabSz="685800"/>
            <a:r>
              <a:rPr lang="en-US" altLang="en-US" sz="1275" i="1" dirty="0" err="1">
                <a:solidFill>
                  <a:srgbClr val="000000"/>
                </a:solidFill>
              </a:rPr>
              <a:t>dept_total_avg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value</a:t>
            </a:r>
            <a:r>
              <a:rPr lang="en-US" altLang="en-US" sz="1275" dirty="0">
                <a:solidFill>
                  <a:srgbClr val="000000"/>
                </a:solidFill>
              </a:rPr>
              <a:t>) </a:t>
            </a:r>
            <a:r>
              <a:rPr lang="en-US" altLang="en-US" sz="1275" b="1" dirty="0">
                <a:solidFill>
                  <a:srgbClr val="000000"/>
                </a:solidFill>
              </a:rPr>
              <a:t>as</a:t>
            </a:r>
          </a:p>
          <a:p>
            <a:pPr defTabSz="685800"/>
            <a:r>
              <a:rPr lang="en-US" altLang="en-US" sz="1275" dirty="0">
                <a:solidFill>
                  <a:srgbClr val="000000"/>
                </a:solidFill>
              </a:rPr>
              <a:t>       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value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from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from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dept_total_avg</a:t>
            </a:r>
            <a:endParaRPr lang="en-US" altLang="en-US" sz="1275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where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dept_total.value</a:t>
            </a:r>
            <a:r>
              <a:rPr lang="en-US" altLang="en-US" sz="1275" i="1" dirty="0">
                <a:solidFill>
                  <a:srgbClr val="0000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&gt;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dept_total_avg.value</a:t>
            </a:r>
            <a:r>
              <a:rPr lang="en-US" altLang="en-US" sz="1275" dirty="0">
                <a:solidFill>
                  <a:srgbClr val="000000"/>
                </a:solidFill>
              </a:rPr>
              <a:t>;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Scalar Subquery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2"/>
            <a:ext cx="5659946" cy="3541347"/>
          </a:xfrm>
        </p:spPr>
        <p:txBody>
          <a:bodyPr/>
          <a:lstStyle/>
          <a:p>
            <a:r>
              <a:rPr lang="en-US" altLang="en-US" dirty="0"/>
              <a:t>Scalar subquery is one which is used where a single value is expected</a:t>
            </a:r>
          </a:p>
          <a:p>
            <a:r>
              <a:rPr lang="en-US" altLang="en-US" dirty="0"/>
              <a:t>List all departments along with the number of instructors in each department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( </a:t>
            </a:r>
            <a:r>
              <a:rPr lang="en-US" altLang="en-US" b="1" dirty="0"/>
              <a:t>select count</a:t>
            </a:r>
            <a:r>
              <a:rPr lang="en-US" altLang="en-US" dirty="0"/>
              <a:t>(*)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as </a:t>
            </a:r>
            <a:r>
              <a:rPr lang="en-US" altLang="en-US" i="1" dirty="0" err="1"/>
              <a:t>num_instructors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Runtime error if subquery returns more than one result tuple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Modeling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Design Patterns and Advanced Concepts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181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A7EF2D-729E-1448-8C6C-6BCCE09F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704B7-9BBE-D84F-AC2B-7F1B242C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61031"/>
            <a:ext cx="5848350" cy="40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679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96F2CD-AE4D-CB48-B08B-E176EB18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69365-2B6A-FB4C-A933-6FDA7974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340" y="133350"/>
            <a:ext cx="3752090" cy="4565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DDE2A5-B621-EF48-A8DE-0DFAD665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971316"/>
            <a:ext cx="3220551" cy="3698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F76721-FF13-5F41-BCFC-A722E32DC902}"/>
              </a:ext>
            </a:extLst>
          </p:cNvPr>
          <p:cNvSpPr txBox="1"/>
          <p:nvPr/>
        </p:nvSpPr>
        <p:spPr>
          <a:xfrm>
            <a:off x="0" y="524328"/>
            <a:ext cx="5410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www.cc-seas.columbia.edu</a:t>
            </a:r>
            <a:r>
              <a:rPr lang="en-US" sz="900" dirty="0"/>
              <a:t>/sites/</a:t>
            </a:r>
            <a:r>
              <a:rPr lang="en-US" sz="900" dirty="0" err="1"/>
              <a:t>dsa</a:t>
            </a:r>
            <a:r>
              <a:rPr lang="en-US" sz="900" dirty="0"/>
              <a:t>/files/handbooks/Columbia%20Key%20to%20Course%20Listing.pdf</a:t>
            </a:r>
          </a:p>
        </p:txBody>
      </p:sp>
    </p:spTree>
    <p:extLst>
      <p:ext uri="{BB962C8B-B14F-4D97-AF65-F5344CB8AC3E}">
        <p14:creationId xmlns:p14="http://schemas.microsoft.com/office/powerpoint/2010/main" val="31389170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E8DC3D-26D1-9E44-BA86-56E46F9B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Open Data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5FE72-BC1F-3247-BE40-A5517A904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60572"/>
            <a:ext cx="6883400" cy="40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37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8B94F4-A4CE-954D-85DA-8A10E31F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Think About Joins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88C6A-17B9-D349-9775-AFAFE02B4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17685"/>
            <a:ext cx="5908790" cy="41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44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DCD4F1-274F-B11E-AA7D-232AFB755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ER model represents “associations/relationships” as</a:t>
            </a:r>
          </a:p>
          <a:p>
            <a:pPr lvl="1"/>
            <a:r>
              <a:rPr lang="en-US" sz="1600" dirty="0"/>
              <a:t>First class “things”</a:t>
            </a:r>
          </a:p>
          <a:p>
            <a:pPr lvl="1"/>
            <a:r>
              <a:rPr lang="en-US" sz="1600" dirty="0"/>
              <a:t>That are different from “entities.”</a:t>
            </a:r>
          </a:p>
          <a:p>
            <a:r>
              <a:rPr lang="en-US" sz="1800" dirty="0"/>
              <a:t>The SQL model does not have “relationships” or</a:t>
            </a:r>
            <a:br>
              <a:rPr lang="en-US" sz="1800" dirty="0"/>
            </a:br>
            <a:r>
              <a:rPr lang="en-US" sz="1800" dirty="0"/>
              <a:t>associations as first class types. You have</a:t>
            </a:r>
          </a:p>
          <a:p>
            <a:pPr lvl="1"/>
            <a:r>
              <a:rPr lang="en-US" sz="1600" dirty="0"/>
              <a:t>Tables</a:t>
            </a:r>
          </a:p>
          <a:p>
            <a:pPr lvl="1"/>
            <a:r>
              <a:rPr lang="en-US" sz="1600" dirty="0"/>
              <a:t>Columns</a:t>
            </a:r>
          </a:p>
          <a:p>
            <a:pPr lvl="1"/>
            <a:r>
              <a:rPr lang="en-US" sz="1600" dirty="0"/>
              <a:t>Keys</a:t>
            </a:r>
          </a:p>
          <a:p>
            <a:pPr lvl="1"/>
            <a:r>
              <a:rPr lang="en-US" sz="1600" dirty="0"/>
              <a:t>Constraints</a:t>
            </a:r>
          </a:p>
          <a:p>
            <a:pPr lvl="1"/>
            <a:r>
              <a:rPr lang="en-US" sz="1600" dirty="0"/>
              <a:t>… …</a:t>
            </a:r>
          </a:p>
          <a:p>
            <a:r>
              <a:rPr lang="en-US" sz="1800" dirty="0"/>
              <a:t>You can implement some “relationships” using</a:t>
            </a:r>
            <a:br>
              <a:rPr lang="en-US" sz="1800" dirty="0"/>
            </a:br>
            <a:r>
              <a:rPr lang="en-US" sz="1800" dirty="0"/>
              <a:t>foreign keys. Others require something more</a:t>
            </a:r>
            <a:br>
              <a:rPr lang="en-US" sz="1800" dirty="0"/>
            </a:br>
            <a:r>
              <a:rPr lang="en-US" sz="1800" dirty="0"/>
              <a:t>complex – an </a:t>
            </a:r>
            <a:r>
              <a:rPr lang="en-US" sz="1800" i="1" dirty="0"/>
              <a:t>associative entity.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AE897-0AD2-4338-3FDF-8AB55EBB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9D9D2-694A-B397-441B-A8716A849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270" y="1047750"/>
            <a:ext cx="348417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416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CCC50E-11CB-6861-D6E3-C216AA775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“An associative entity is a term used in relational and entity–relationship theory. A relational database requires the implementation of a base relation (or base table) to resolve many-to-many relationships. A base relation representing this kind of entity is called, informally, an associative table.” (</a:t>
            </a:r>
            <a:r>
              <a:rPr lang="en-US" sz="1600" dirty="0">
                <a:hlinkClick r:id="rId2"/>
              </a:rPr>
              <a:t>https://en.wikipedia.org/wiki/Associative_entity</a:t>
            </a:r>
            <a:r>
              <a:rPr lang="en-US" sz="1600" dirty="0"/>
              <a:t>)</a:t>
            </a:r>
          </a:p>
          <a:p>
            <a:r>
              <a:rPr lang="en-US" sz="1600" dirty="0"/>
              <a:t>Consider </a:t>
            </a:r>
            <a:r>
              <a:rPr lang="en-US" sz="1600" i="1" dirty="0"/>
              <a:t>Students – Sections:</a:t>
            </a:r>
          </a:p>
          <a:p>
            <a:pPr lvl="1"/>
            <a:r>
              <a:rPr lang="en-US" sz="1400" dirty="0"/>
              <a:t>This is many-to-many. There is not way to implement in SQL. You see this in the </a:t>
            </a:r>
            <a:r>
              <a:rPr lang="en-US" sz="1400" i="1" dirty="0"/>
              <a:t>Advises</a:t>
            </a:r>
            <a:r>
              <a:rPr lang="en-US" sz="1400" dirty="0"/>
              <a:t> table in the sample database.</a:t>
            </a:r>
          </a:p>
          <a:p>
            <a:pPr lvl="1"/>
            <a:r>
              <a:rPr lang="en-US" sz="1400" dirty="0"/>
              <a:t>The “relationship/association” has properties that are not attributes of the connected entities.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9EF971-2BF5-3F4F-D16F-EF82E929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2060F-2928-529A-5019-1500227B7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0230"/>
            <a:ext cx="403611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500D47-8C67-B6FF-99C3-CE3B987C5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003" y="2753342"/>
            <a:ext cx="3962400" cy="151823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FD0876D-B232-03A0-BF63-47777B13DECC}"/>
              </a:ext>
            </a:extLst>
          </p:cNvPr>
          <p:cNvSpPr/>
          <p:nvPr/>
        </p:nvSpPr>
        <p:spPr>
          <a:xfrm>
            <a:off x="4003458" y="2635562"/>
            <a:ext cx="1295400" cy="533400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SQL Realization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4C058-E018-3896-1C69-96AC828B7A90}"/>
              </a:ext>
            </a:extLst>
          </p:cNvPr>
          <p:cNvSpPr txBox="1"/>
          <p:nvPr/>
        </p:nvSpPr>
        <p:spPr>
          <a:xfrm>
            <a:off x="1981200" y="4271575"/>
            <a:ext cx="2970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to notebook diagram.</a:t>
            </a:r>
          </a:p>
        </p:txBody>
      </p:sp>
    </p:spTree>
    <p:extLst>
      <p:ext uri="{BB962C8B-B14F-4D97-AF65-F5344CB8AC3E}">
        <p14:creationId xmlns:p14="http://schemas.microsoft.com/office/powerpoint/2010/main" val="681540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More Relational Algebra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2511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>
                <a:solidFill>
                  <a:srgbClr val="FF0000"/>
                </a:solidFill>
              </a:rPr>
              <a:t>τ</a:t>
            </a:r>
            <a:r>
              <a:rPr lang="en-US" sz="1800" dirty="0">
                <a:solidFill>
                  <a:srgbClr val="FF0000"/>
                </a:solidFill>
              </a:rPr>
              <a:t> 	order by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γ</a:t>
            </a:r>
            <a:r>
              <a:rPr lang="en-US" sz="1800" dirty="0">
                <a:solidFill>
                  <a:srgbClr val="FF0000"/>
                </a:solidFill>
              </a:rPr>
              <a:t> 	group by 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>
                <a:solidFill>
                  <a:srgbClr val="FF0000"/>
                </a:solidFill>
              </a:rPr>
              <a:t>⨝</a:t>
            </a:r>
            <a:r>
              <a:rPr lang="en-US" sz="1800" dirty="0">
                <a:solidFill>
                  <a:srgbClr val="FF0000"/>
                </a:solidFill>
              </a:rPr>
              <a:t>	natural join, theta-join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⟕</a:t>
            </a:r>
            <a:r>
              <a:rPr lang="en-US" sz="1800" dirty="0"/>
              <a:t>	</a:t>
            </a:r>
            <a:r>
              <a:rPr lang="en-US" sz="1800" dirty="0">
                <a:solidFill>
                  <a:srgbClr val="FF0000"/>
                </a:solidFill>
              </a:rPr>
              <a:t>left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⟖</a:t>
            </a:r>
            <a:r>
              <a:rPr lang="en-US" sz="1800" dirty="0">
                <a:solidFill>
                  <a:srgbClr val="FF0000"/>
                </a:solidFill>
              </a:rPr>
              <a:t>	right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⟗</a:t>
            </a:r>
            <a:r>
              <a:rPr lang="en-US" sz="1800" dirty="0">
                <a:solidFill>
                  <a:srgbClr val="FF0000"/>
                </a:solidFill>
              </a:rPr>
              <a:t>	full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76600" y="514350"/>
            <a:ext cx="5867400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 operators are useful and “common,” but not always considered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lang="en-US" sz="1200" dirty="0">
                <a:solidFill>
                  <a:srgbClr val="FF0000"/>
                </a:solidFill>
              </a:rPr>
              <a:t>part of the core algebra.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or the obscure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operatorsbecause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they may be common 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33145C-FA18-6596-5712-D58C8438E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 anti-join is when you would like to keep all of the records in the original table except those records that match the other table.”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B9D8A3-F2AF-DB5E-F36C-9D7386C5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–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72CE5-5D50-08AD-C8BD-C675F6C5BCFC}"/>
              </a:ext>
            </a:extLst>
          </p:cNvPr>
          <p:cNvSpPr txBox="1"/>
          <p:nvPr/>
        </p:nvSpPr>
        <p:spPr>
          <a:xfrm>
            <a:off x="4578096" y="1510211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σ</a:t>
            </a:r>
            <a:r>
              <a:rPr lang="en-US" dirty="0"/>
              <a:t> </a:t>
            </a:r>
            <a:r>
              <a:rPr lang="en-US" dirty="0" err="1"/>
              <a:t>i_id</a:t>
            </a:r>
            <a:r>
              <a:rPr lang="en-US" dirty="0"/>
              <a:t>=null (instructor ⟕ ID=</a:t>
            </a:r>
            <a:r>
              <a:rPr lang="en-US" dirty="0" err="1"/>
              <a:t>i_id</a:t>
            </a:r>
            <a:r>
              <a:rPr lang="en-US" dirty="0"/>
              <a:t> advisor)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B68B74-7B0D-DD76-AD07-1DB17E57D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020513"/>
            <a:ext cx="4569281" cy="1752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142082-7AC9-DEC5-D314-486ECB04983D}"/>
              </a:ext>
            </a:extLst>
          </p:cNvPr>
          <p:cNvSpPr txBox="1"/>
          <p:nvPr/>
        </p:nvSpPr>
        <p:spPr>
          <a:xfrm>
            <a:off x="172570" y="1510211"/>
            <a:ext cx="338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instructor ▷ ID=</a:t>
            </a:r>
            <a:r>
              <a:rPr lang="en-US" dirty="0" err="1"/>
              <a:t>i_id</a:t>
            </a:r>
            <a:r>
              <a:rPr lang="en-US" dirty="0"/>
              <a:t> advisor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C06CE1-AB47-FB87-19F4-0B8EEFBF1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2020513"/>
            <a:ext cx="3494587" cy="193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261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EA8A-A940-C1D1-5581-F3F99124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By, Order By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AA177-7003-D169-3FA8-9A3451B45AE7}"/>
              </a:ext>
            </a:extLst>
          </p:cNvPr>
          <p:cNvSpPr txBox="1"/>
          <p:nvPr/>
        </p:nvSpPr>
        <p:spPr>
          <a:xfrm>
            <a:off x="127444" y="2533723"/>
            <a:ext cx="6422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</a:t>
            </a:r>
            <a:r>
              <a:rPr lang="en-US" dirty="0" err="1"/>
              <a:t>total_seats</a:t>
            </a:r>
            <a:r>
              <a:rPr lang="en-US" dirty="0"/>
              <a:t> (</a:t>
            </a:r>
            <a:r>
              <a:rPr lang="en-US" dirty="0" err="1"/>
              <a:t>γ</a:t>
            </a:r>
            <a:r>
              <a:rPr lang="en-US" dirty="0"/>
              <a:t> building; sum(capacity)→</a:t>
            </a:r>
            <a:r>
              <a:rPr lang="en-US" dirty="0" err="1"/>
              <a:t>total_seats</a:t>
            </a:r>
            <a:r>
              <a:rPr lang="en-US" dirty="0"/>
              <a:t> (classroom))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82CCA-8264-F3BE-ED79-5CC287182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911437"/>
            <a:ext cx="3171825" cy="1564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932D12-5F1E-675A-F39D-61C018BA0999}"/>
              </a:ext>
            </a:extLst>
          </p:cNvPr>
          <p:cNvSpPr txBox="1"/>
          <p:nvPr/>
        </p:nvSpPr>
        <p:spPr>
          <a:xfrm>
            <a:off x="2780716" y="461845"/>
            <a:ext cx="116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classroom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ADD723-61DA-467E-4997-FBE973608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75" y="831177"/>
            <a:ext cx="3092450" cy="1649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06669-D05E-03B3-C232-1B7CFCAE9024}"/>
              </a:ext>
            </a:extLst>
          </p:cNvPr>
          <p:cNvSpPr txBox="1"/>
          <p:nvPr/>
        </p:nvSpPr>
        <p:spPr>
          <a:xfrm>
            <a:off x="5510040" y="666750"/>
            <a:ext cx="3502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are very simple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apply them to relations</a:t>
            </a:r>
            <a:br>
              <a:rPr lang="en-US" dirty="0"/>
            </a:br>
            <a:r>
              <a:rPr lang="en-US" dirty="0"/>
              <a:t>created by operations on other</a:t>
            </a:r>
            <a:br>
              <a:rPr lang="en-US" dirty="0"/>
            </a:br>
            <a:r>
              <a:rPr lang="en-US" dirty="0"/>
              <a:t>tables.</a:t>
            </a:r>
          </a:p>
        </p:txBody>
      </p:sp>
    </p:spTree>
    <p:extLst>
      <p:ext uri="{BB962C8B-B14F-4D97-AF65-F5344CB8AC3E}">
        <p14:creationId xmlns:p14="http://schemas.microsoft.com/office/powerpoint/2010/main" val="2788254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REST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916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3BBDAC-FBFF-0949-8AB0-5BB48994E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Almost any data model has the same core concepts:</a:t>
            </a:r>
          </a:p>
          <a:p>
            <a:r>
              <a:rPr lang="en-US" sz="1800" dirty="0"/>
              <a:t>Types and instances:</a:t>
            </a:r>
          </a:p>
          <a:p>
            <a:pPr lvl="1"/>
            <a:r>
              <a:rPr lang="en-US" sz="1600" dirty="0"/>
              <a:t>Entity Type: A definition of a type of thing with properties and relationships.</a:t>
            </a:r>
          </a:p>
          <a:p>
            <a:pPr lvl="1"/>
            <a:r>
              <a:rPr lang="en-US" sz="1600" dirty="0"/>
              <a:t>Entity Instance: A specific instantiation of the Entity Type</a:t>
            </a:r>
          </a:p>
          <a:p>
            <a:pPr lvl="1"/>
            <a:r>
              <a:rPr lang="en-US" sz="1600" dirty="0"/>
              <a:t>Entity Set Instance: An Entity Type that:</a:t>
            </a:r>
          </a:p>
          <a:p>
            <a:pPr lvl="2"/>
            <a:r>
              <a:rPr lang="en-US" sz="1400" dirty="0"/>
              <a:t>Has properties and relationships like any entity, but ...</a:t>
            </a:r>
          </a:p>
          <a:p>
            <a:pPr lvl="2"/>
            <a:r>
              <a:rPr lang="en-US" sz="1400" dirty="0"/>
              <a:t>Has at least one </a:t>
            </a:r>
            <a:r>
              <a:rPr lang="en-US" sz="1400" i="1" dirty="0"/>
              <a:t>special relationship –</a:t>
            </a:r>
            <a:r>
              <a:rPr lang="en-US" sz="1400" dirty="0"/>
              <a:t> </a:t>
            </a:r>
            <a:r>
              <a:rPr lang="en-US" sz="1400" b="1" i="1" dirty="0"/>
              <a:t>contains.</a:t>
            </a:r>
          </a:p>
          <a:p>
            <a:r>
              <a:rPr lang="en-US" sz="1800" dirty="0"/>
              <a:t>Operations, minimally CRUD, that manipulate entity types and instances:</a:t>
            </a:r>
          </a:p>
          <a:p>
            <a:pPr lvl="1"/>
            <a:r>
              <a:rPr lang="en-US" sz="1600" dirty="0"/>
              <a:t>Create</a:t>
            </a:r>
          </a:p>
          <a:p>
            <a:pPr lvl="1"/>
            <a:r>
              <a:rPr lang="en-US" sz="1600" dirty="0"/>
              <a:t>Retrieve</a:t>
            </a:r>
          </a:p>
          <a:p>
            <a:pPr lvl="1"/>
            <a:r>
              <a:rPr lang="en-US" sz="1600" dirty="0"/>
              <a:t>Update</a:t>
            </a:r>
          </a:p>
          <a:p>
            <a:pPr lvl="1"/>
            <a:r>
              <a:rPr lang="en-US" sz="1600" dirty="0"/>
              <a:t>Delete</a:t>
            </a:r>
          </a:p>
          <a:p>
            <a:pPr lvl="1"/>
            <a:r>
              <a:rPr lang="en-US" sz="1600" dirty="0"/>
              <a:t>Reference/Identify/... 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98A04-2FAC-374E-B190-A2830FB4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 Concepts and REST</a:t>
            </a:r>
          </a:p>
        </p:txBody>
      </p:sp>
    </p:spTree>
    <p:extLst>
      <p:ext uri="{BB962C8B-B14F-4D97-AF65-F5344CB8AC3E}">
        <p14:creationId xmlns:p14="http://schemas.microsoft.com/office/powerpoint/2010/main" val="20002381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039087-3B61-85DD-E257-64B6264A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sz="2000" dirty="0"/>
              <a:t>(https://</a:t>
            </a:r>
            <a:r>
              <a:rPr lang="en-US" sz="2000" dirty="0" err="1"/>
              <a:t>www.tutorialspoint.com</a:t>
            </a:r>
            <a:r>
              <a:rPr lang="en-US" sz="2000" dirty="0"/>
              <a:t>/restful/</a:t>
            </a:r>
            <a:r>
              <a:rPr lang="en-US" sz="2000" dirty="0" err="1"/>
              <a:t>restful_introduction.htm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1AAEF-7FFF-60B7-3205-BB079D6E6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25594"/>
            <a:ext cx="7772400" cy="369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986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039087-3B61-85DD-E257-64B6264A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sz="2000" dirty="0"/>
              <a:t>(https://</a:t>
            </a:r>
            <a:r>
              <a:rPr lang="en-US" sz="2000" dirty="0" err="1"/>
              <a:t>www.tutorialspoint.com</a:t>
            </a:r>
            <a:r>
              <a:rPr lang="en-US" sz="2000" dirty="0"/>
              <a:t>/restful/</a:t>
            </a:r>
            <a:r>
              <a:rPr lang="en-US" sz="2000" dirty="0" err="1"/>
              <a:t>restful_introduction.htm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23EFF9-8BEC-242F-59A5-9A22785ED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2950"/>
            <a:ext cx="6858000" cy="381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41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96134"/>
            <a:ext cx="5689153" cy="341114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15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E2114-750B-2C49-958F-042F338207CE}"/>
              </a:ext>
            </a:extLst>
          </p:cNvPr>
          <p:cNvSpPr txBox="1"/>
          <p:nvPr/>
        </p:nvSpPr>
        <p:spPr>
          <a:xfrm>
            <a:off x="609600" y="3943350"/>
            <a:ext cx="7460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also hear terms like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non-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theta join, semi-join,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ask for definitions on exams, but you can just look them up.</a:t>
            </a:r>
          </a:p>
        </p:txBody>
      </p:sp>
    </p:spTree>
    <p:extLst>
      <p:ext uri="{BB962C8B-B14F-4D97-AF65-F5344CB8AC3E}">
        <p14:creationId xmlns:p14="http://schemas.microsoft.com/office/powerpoint/2010/main" val="37862750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6684FE-E2C4-BD4A-9ECC-57DF975C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97049-A8BD-4943-88DD-9B8445800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5" y="478609"/>
            <a:ext cx="797080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638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6684FE-E2C4-BD4A-9ECC-57DF975C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152171-0140-4948-9F24-6DD2F17D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5781"/>
            <a:ext cx="7239000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184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2771ED-7D12-11D7-C3F3-70C112073B37}"/>
              </a:ext>
            </a:extLst>
          </p:cNvPr>
          <p:cNvSpPr txBox="1"/>
          <p:nvPr/>
        </p:nvSpPr>
        <p:spPr>
          <a:xfrm>
            <a:off x="304800" y="1809750"/>
            <a:ext cx="876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jdbc:mysql</a:t>
            </a:r>
            <a:r>
              <a:rPr lang="en-US" dirty="0"/>
              <a:t>://columbia-examples.ckkqqktwkcji.us-east-1.rds.amazonaws.com:3306</a:t>
            </a:r>
          </a:p>
        </p:txBody>
      </p:sp>
    </p:spTree>
    <p:extLst>
      <p:ext uri="{BB962C8B-B14F-4D97-AF65-F5344CB8AC3E}">
        <p14:creationId xmlns:p14="http://schemas.microsoft.com/office/powerpoint/2010/main" val="22529409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BD626-276D-4A40-97BB-4CAD7DD5F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Simplistic, Conceptual Mapping (Examples)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1CD1BB-2B96-7340-8E52-7798838E9BF5}"/>
              </a:ext>
            </a:extLst>
          </p:cNvPr>
          <p:cNvGraphicFramePr>
            <a:graphicFrameLocks noGrp="1"/>
          </p:cNvGraphicFramePr>
          <p:nvPr/>
        </p:nvGraphicFramePr>
        <p:xfrm>
          <a:off x="76200" y="539750"/>
          <a:ext cx="8915400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1105482728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1740203498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13882338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85306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REST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Resource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Relational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DB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65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DROP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people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860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</a:t>
                      </a:r>
                      <a:br>
                        <a:rPr lang="en-US" sz="1400" dirty="0"/>
                      </a:b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INSERT INTO PEOPLE (...) VALUES(...)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people table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people 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4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SHOW KEYS FROM people ...;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SELECT * FROM people WHERE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  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=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people 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21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/people/21/batting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SELECT batting.* FROM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 people JOIN batting USING(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)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WHERE 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=21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06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/people/21/batting/2004_1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SELECT batting.* FROM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 people JOIN batting USING(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)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WHERE 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=21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AND </a:t>
                      </a:r>
                      <a:r>
                        <a:rPr lang="en-US" sz="1400" dirty="0" err="1"/>
                        <a:t>yearID</a:t>
                      </a:r>
                      <a:r>
                        <a:rPr lang="en-US" sz="1400" dirty="0"/>
                        <a:t>=2004 AND stint=1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29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9409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E0D7BE-6494-83A6-8C98-66AC8FBD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BB8DD-B4D4-6818-2523-83256F6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66750"/>
            <a:ext cx="7696200" cy="32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481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2012A5-B34B-34FE-2876-0ABEC5B35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web application template.</a:t>
            </a:r>
          </a:p>
          <a:p>
            <a:r>
              <a:rPr lang="en-US" dirty="0"/>
              <a:t>Calling some cloud APIs.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A0A95-AE49-AA2F-B95F-C0E30CD12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</p:spTree>
    <p:extLst>
      <p:ext uri="{BB962C8B-B14F-4D97-AF65-F5344CB8AC3E}">
        <p14:creationId xmlns:p14="http://schemas.microsoft.com/office/powerpoint/2010/main" val="28716408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and Visualization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(Walk through the data sets and visualizations)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49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09245"/>
            <a:ext cx="5735761" cy="373737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takes,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 lvl="1"/>
            <a:endParaRPr lang="en-US" altLang="en-US" dirty="0">
              <a:ea typeface="ＭＳ Ｐゴシック" pitchFamily="34" charset="-128"/>
            </a:endParaRPr>
          </a:p>
          <a:p>
            <a:r>
              <a:rPr lang="en-US" altLang="en-US" dirty="0">
                <a:ea typeface="ＭＳ Ｐゴシック" pitchFamily="34" charset="-128"/>
              </a:rPr>
              <a:t>Select name, </a:t>
            </a:r>
            <a:r>
              <a:rPr lang="en-US" altLang="en-US" dirty="0" err="1">
                <a:ea typeface="ＭＳ Ｐゴシック" pitchFamily="34" charset="-128"/>
              </a:rPr>
              <a:t>course_id</a:t>
            </a:r>
            <a:br>
              <a:rPr lang="en-US" altLang="en-US" dirty="0">
                <a:ea typeface="ＭＳ Ｐゴシック" pitchFamily="34" charset="-128"/>
              </a:rPr>
            </a:br>
            <a:r>
              <a:rPr lang="en-US" altLang="en-US" dirty="0">
                <a:ea typeface="ＭＳ Ｐゴシック" pitchFamily="34" charset="-128"/>
              </a:rPr>
              <a:t>from students JOIN takes</a:t>
            </a:r>
            <a:br>
              <a:rPr lang="en-US" altLang="en-US" dirty="0">
                <a:ea typeface="ＭＳ Ｐゴシック" pitchFamily="34" charset="-128"/>
              </a:rPr>
            </a:br>
            <a:r>
              <a:rPr lang="en-US" altLang="en-US" dirty="0">
                <a:ea typeface="ＭＳ Ｐゴシック" pitchFamily="34" charset="-128"/>
              </a:rPr>
              <a:t>on </a:t>
            </a:r>
            <a:r>
              <a:rPr lang="en-US" altLang="en-US" dirty="0" err="1">
                <a:ea typeface="ＭＳ Ｐゴシック" pitchFamily="34" charset="-128"/>
              </a:rPr>
              <a:t>student.ID</a:t>
            </a:r>
            <a:r>
              <a:rPr lang="en-US" altLang="en-US" dirty="0">
                <a:ea typeface="ＭＳ Ｐゴシック" pitchFamily="34" charset="-128"/>
              </a:rPr>
              <a:t> = </a:t>
            </a:r>
            <a:r>
              <a:rPr lang="en-US" altLang="en-US" dirty="0" err="1">
                <a:ea typeface="ＭＳ Ｐゴシック" pitchFamily="34" charset="-128"/>
              </a:rPr>
              <a:t>takes.ID</a:t>
            </a: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68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8973"/>
            <a:ext cx="5729102" cy="265633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460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65582</TotalTime>
  <Words>5172</Words>
  <Application>Microsoft Macintosh PowerPoint</Application>
  <PresentationFormat>On-screen Show (16:9)</PresentationFormat>
  <Paragraphs>603</Paragraphs>
  <Slides>76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76</vt:i4>
      </vt:variant>
    </vt:vector>
  </HeadingPairs>
  <TitlesOfParts>
    <vt:vector size="90" baseType="lpstr">
      <vt:lpstr>Arial</vt:lpstr>
      <vt:lpstr>Calibri</vt:lpstr>
      <vt:lpstr>Helvetica</vt:lpstr>
      <vt:lpstr>Monotype Sorts</vt:lpstr>
      <vt:lpstr>Museo For Dell</vt:lpstr>
      <vt:lpstr>source-serif-pro</vt:lpstr>
      <vt:lpstr>Times New Roman</vt:lpstr>
      <vt:lpstr>Webdings</vt:lpstr>
      <vt:lpstr>Wingdings</vt:lpstr>
      <vt:lpstr>Office Theme</vt:lpstr>
      <vt:lpstr>2_db-5-grey</vt:lpstr>
      <vt:lpstr>5_db-5-grey</vt:lpstr>
      <vt:lpstr>4_db-5-grey</vt:lpstr>
      <vt:lpstr>2_Office Theme</vt:lpstr>
      <vt:lpstr>PowerPoint Presentation</vt:lpstr>
      <vt:lpstr>PowerPoint Presentation</vt:lpstr>
      <vt:lpstr>Contents</vt:lpstr>
      <vt:lpstr>PowerPoint Presentation</vt:lpstr>
      <vt:lpstr>Types of JOIN</vt:lpstr>
      <vt:lpstr>One Way to Think About Joins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JOIN Examples</vt:lpstr>
      <vt:lpstr>Associative Entity</vt:lpstr>
      <vt:lpstr>Associative Entity</vt:lpstr>
      <vt:lpstr>PowerPoint Presentation</vt:lpstr>
      <vt:lpstr>Integrity Constraints</vt:lpstr>
      <vt:lpstr> Constraints on a Single Relation </vt:lpstr>
      <vt:lpstr>Not Null Constraints </vt:lpstr>
      <vt:lpstr>Unique Constraints </vt:lpstr>
      <vt:lpstr>Simple Example</vt:lpstr>
      <vt:lpstr>The check clause</vt:lpstr>
      <vt:lpstr>Referential Integrity</vt:lpstr>
      <vt:lpstr>Referential Integrity (Cont.)</vt:lpstr>
      <vt:lpstr>Cascading Actions in Referential Integrity</vt:lpstr>
      <vt:lpstr>PowerPoint Presentation</vt:lpstr>
      <vt:lpstr>Index Creation</vt:lpstr>
      <vt:lpstr>Index Creation Example</vt:lpstr>
      <vt:lpstr>PowerPoint Presentation</vt:lpstr>
      <vt:lpstr>Nested Subqueries</vt:lpstr>
      <vt:lpstr>Nested Subquery</vt:lpstr>
      <vt:lpstr>Consider Some Tables</vt:lpstr>
      <vt:lpstr>Consider a Subquery Tables</vt:lpstr>
      <vt:lpstr>Nested Subqueries</vt:lpstr>
      <vt:lpstr>Set Membership</vt:lpstr>
      <vt:lpstr>Set Membership </vt:lpstr>
      <vt:lpstr>Set Membership (Cont.)</vt:lpstr>
      <vt:lpstr>Set Comparison</vt:lpstr>
      <vt:lpstr>Set Comparison – “some” Clause</vt:lpstr>
      <vt:lpstr>Definition of  “some” Clause</vt:lpstr>
      <vt:lpstr>Set Comparison – “all” Clause</vt:lpstr>
      <vt:lpstr>Definition of “all” Clause</vt:lpstr>
      <vt:lpstr>Test for Empty Relations</vt:lpstr>
      <vt:lpstr>Use of “exists” Clause</vt:lpstr>
      <vt:lpstr>Use of “not exists” Clause</vt:lpstr>
      <vt:lpstr>Test for Absence of Duplicate Tuples</vt:lpstr>
      <vt:lpstr>Subqueries in the From Clause</vt:lpstr>
      <vt:lpstr>Subqueries in the Form Clause</vt:lpstr>
      <vt:lpstr>With Clause</vt:lpstr>
      <vt:lpstr>Complex Queries using With Clause</vt:lpstr>
      <vt:lpstr>Scalar Subquery</vt:lpstr>
      <vt:lpstr>PowerPoint Presentation</vt:lpstr>
      <vt:lpstr>Approximate Model</vt:lpstr>
      <vt:lpstr>Course Number</vt:lpstr>
      <vt:lpstr>Columbia Open Data Service</vt:lpstr>
      <vt:lpstr>Associative Entity</vt:lpstr>
      <vt:lpstr>Associative Entity</vt:lpstr>
      <vt:lpstr>PowerPoint Presentation</vt:lpstr>
      <vt:lpstr>What are all those other Symbols?</vt:lpstr>
      <vt:lpstr>Anti – Join</vt:lpstr>
      <vt:lpstr>Group By, Order By</vt:lpstr>
      <vt:lpstr>PowerPoint Presentation</vt:lpstr>
      <vt:lpstr>Data Modeling Concepts and REST</vt:lpstr>
      <vt:lpstr>REST (https://www.tutorialspoint.com/restful/restful_introduction.htm)</vt:lpstr>
      <vt:lpstr>REST (https://www.tutorialspoint.com/restful/restful_introduction.htm)</vt:lpstr>
      <vt:lpstr>REST and Resources</vt:lpstr>
      <vt:lpstr>URLs</vt:lpstr>
      <vt:lpstr>PowerPoint Presentation</vt:lpstr>
      <vt:lpstr>Simplistic, Conceptual Mapping (Examples)</vt:lpstr>
      <vt:lpstr>Application Architecture</vt:lpstr>
      <vt:lpstr>Walkthrough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599</cp:revision>
  <cp:lastPrinted>2021-09-23T10:10:07Z</cp:lastPrinted>
  <dcterms:created xsi:type="dcterms:W3CDTF">2010-04-12T23:12:02Z</dcterms:created>
  <dcterms:modified xsi:type="dcterms:W3CDTF">2023-09-29T17:13:33Z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